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68"/>
  </p:notesMasterIdLst>
  <p:sldIdLst>
    <p:sldId id="256" r:id="rId2"/>
    <p:sldId id="296" r:id="rId3"/>
    <p:sldId id="374" r:id="rId4"/>
    <p:sldId id="373" r:id="rId5"/>
    <p:sldId id="310" r:id="rId6"/>
    <p:sldId id="312" r:id="rId7"/>
    <p:sldId id="313" r:id="rId8"/>
    <p:sldId id="258" r:id="rId9"/>
    <p:sldId id="315" r:id="rId10"/>
    <p:sldId id="317" r:id="rId11"/>
    <p:sldId id="318" r:id="rId12"/>
    <p:sldId id="325" r:id="rId13"/>
    <p:sldId id="319" r:id="rId14"/>
    <p:sldId id="297" r:id="rId15"/>
    <p:sldId id="354" r:id="rId16"/>
    <p:sldId id="376" r:id="rId17"/>
    <p:sldId id="362" r:id="rId18"/>
    <p:sldId id="356" r:id="rId19"/>
    <p:sldId id="357" r:id="rId20"/>
    <p:sldId id="355" r:id="rId21"/>
    <p:sldId id="359" r:id="rId22"/>
    <p:sldId id="298" r:id="rId23"/>
    <p:sldId id="346" r:id="rId24"/>
    <p:sldId id="363" r:id="rId25"/>
    <p:sldId id="347" r:id="rId26"/>
    <p:sldId id="348" r:id="rId27"/>
    <p:sldId id="349" r:id="rId28"/>
    <p:sldId id="350" r:id="rId29"/>
    <p:sldId id="351" r:id="rId30"/>
    <p:sldId id="352" r:id="rId31"/>
    <p:sldId id="353" r:id="rId32"/>
    <p:sldId id="302" r:id="rId33"/>
    <p:sldId id="341" r:id="rId34"/>
    <p:sldId id="299" r:id="rId35"/>
    <p:sldId id="326" r:id="rId36"/>
    <p:sldId id="320" r:id="rId37"/>
    <p:sldId id="322" r:id="rId38"/>
    <p:sldId id="328" r:id="rId39"/>
    <p:sldId id="330" r:id="rId40"/>
    <p:sldId id="300" r:id="rId41"/>
    <p:sldId id="290" r:id="rId42"/>
    <p:sldId id="291" r:id="rId43"/>
    <p:sldId id="292" r:id="rId44"/>
    <p:sldId id="301" r:id="rId45"/>
    <p:sldId id="369" r:id="rId46"/>
    <p:sldId id="360" r:id="rId47"/>
    <p:sldId id="366" r:id="rId48"/>
    <p:sldId id="361" r:id="rId49"/>
    <p:sldId id="370" r:id="rId50"/>
    <p:sldId id="368" r:id="rId51"/>
    <p:sldId id="303" r:id="rId52"/>
    <p:sldId id="372" r:id="rId53"/>
    <p:sldId id="337" r:id="rId54"/>
    <p:sldId id="279" r:id="rId55"/>
    <p:sldId id="293" r:id="rId56"/>
    <p:sldId id="332" r:id="rId57"/>
    <p:sldId id="331" r:id="rId58"/>
    <p:sldId id="287" r:id="rId59"/>
    <p:sldId id="294" r:id="rId60"/>
    <p:sldId id="333" r:id="rId61"/>
    <p:sldId id="334" r:id="rId62"/>
    <p:sldId id="304" r:id="rId63"/>
    <p:sldId id="295" r:id="rId64"/>
    <p:sldId id="335" r:id="rId65"/>
    <p:sldId id="338" r:id="rId66"/>
    <p:sldId id="371"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C81E14-4F5D-4ECB-B91A-2FB538FF963D}" v="133" dt="2021-06-30T10:26:50.755"/>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D49E01-14FB-4E69-A747-7FE68DED0A26}" type="datetimeFigureOut">
              <a:rPr lang="en-US" smtClean="0"/>
              <a:pPr/>
              <a:t>9/7/2021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41DA01-A98D-43A0-BD93-0B982B151189}" type="slidenum">
              <a:rPr lang="en-US" smtClean="0"/>
              <a:pPr/>
              <a:t>‹Nr.›</a:t>
            </a:fld>
            <a:endParaRPr lang="en-US"/>
          </a:p>
        </p:txBody>
      </p:sp>
    </p:spTree>
    <p:extLst>
      <p:ext uri="{BB962C8B-B14F-4D97-AF65-F5344CB8AC3E}">
        <p14:creationId xmlns:p14="http://schemas.microsoft.com/office/powerpoint/2010/main" val="2943466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IE">
                <a:solidFill>
                  <a:schemeClr val="accent1">
                    <a:lumMod val="50000"/>
                  </a:schemeClr>
                </a:solidFill>
              </a:rPr>
              <a:t>Connected learning can open the world of learning for many people who can often be seen as harder to reach. </a:t>
            </a:r>
          </a:p>
          <a:p>
            <a:pPr marL="0" indent="0">
              <a:buNone/>
            </a:pPr>
            <a:r>
              <a:rPr lang="en-IE">
                <a:solidFill>
                  <a:schemeClr val="accent1">
                    <a:lumMod val="50000"/>
                  </a:schemeClr>
                </a:solidFill>
              </a:rPr>
              <a:t>This module examines how we can make the most of our </a:t>
            </a:r>
            <a:r>
              <a:rPr lang="en-IE" err="1">
                <a:solidFill>
                  <a:schemeClr val="accent1">
                    <a:lumMod val="50000"/>
                  </a:schemeClr>
                </a:solidFill>
              </a:rPr>
              <a:t>Educities</a:t>
            </a:r>
            <a:r>
              <a:rPr lang="en-IE">
                <a:solidFill>
                  <a:schemeClr val="accent1">
                    <a:lumMod val="50000"/>
                  </a:schemeClr>
                </a:solidFill>
              </a:rPr>
              <a:t> platforms for these target groups. </a:t>
            </a:r>
          </a:p>
          <a:p>
            <a:pPr marL="0" indent="0">
              <a:buNone/>
            </a:pPr>
            <a:r>
              <a:rPr lang="en-IE">
                <a:solidFill>
                  <a:schemeClr val="accent1">
                    <a:lumMod val="50000"/>
                  </a:schemeClr>
                </a:solidFill>
              </a:rPr>
              <a:t>A series of 8 principles relating to practice are discussed, aiming to look at how we can both attract our target groups back to learning and offer them motivation to learn, build relationships and connect to future opportunities. Tips are then provided to look at how we can develop these interests and supportive relationships, while encouraging future opportunities.</a:t>
            </a:r>
          </a:p>
          <a:p>
            <a:pPr marL="0" indent="0">
              <a:buNone/>
            </a:pPr>
            <a:r>
              <a:rPr lang="en-IE">
                <a:solidFill>
                  <a:schemeClr val="accent1">
                    <a:lumMod val="50000"/>
                  </a:schemeClr>
                </a:solidFill>
              </a:rPr>
              <a:t>We look at the importance of how we can adapt and innovate as we try to reach out to different learners.</a:t>
            </a:r>
          </a:p>
          <a:p>
            <a:pPr marL="0" indent="0">
              <a:buNone/>
            </a:pPr>
            <a:r>
              <a:rPr lang="en-IE">
                <a:solidFill>
                  <a:schemeClr val="accent1">
                    <a:lumMod val="50000"/>
                  </a:schemeClr>
                </a:solidFill>
              </a:rPr>
              <a:t>In working with underrepresented learners, we look at different methods by which we can place their learning requirements at the centre of our planning. The module concentrates on how we can tailor our learning offers so that we can attract different under-represented groups back to learning and into using our platforms.</a:t>
            </a:r>
          </a:p>
          <a:p>
            <a:pPr marL="0" indent="0">
              <a:buNone/>
            </a:pPr>
            <a:r>
              <a:rPr lang="en-IE">
                <a:solidFill>
                  <a:schemeClr val="accent1">
                    <a:lumMod val="50000"/>
                  </a:schemeClr>
                </a:solidFill>
              </a:rPr>
              <a:t>If we are working with education providers, we also discuss how we need to look at how they can support new ways of working and make outreach and empowerment a priority so that real progress can be achieved.</a:t>
            </a:r>
          </a:p>
          <a:p>
            <a:endParaRPr lang="en-US"/>
          </a:p>
        </p:txBody>
      </p:sp>
      <p:sp>
        <p:nvSpPr>
          <p:cNvPr id="4" name="Slide Number Placeholder 3"/>
          <p:cNvSpPr>
            <a:spLocks noGrp="1"/>
          </p:cNvSpPr>
          <p:nvPr>
            <p:ph type="sldNum" sz="quarter" idx="5"/>
          </p:nvPr>
        </p:nvSpPr>
        <p:spPr/>
        <p:txBody>
          <a:bodyPr/>
          <a:lstStyle/>
          <a:p>
            <a:fld id="{0141DA01-A98D-43A0-BD93-0B982B151189}" type="slidenum">
              <a:rPr lang="en-US" smtClean="0"/>
              <a:pPr/>
              <a:t>54</a:t>
            </a:fld>
            <a:endParaRPr lang="en-US"/>
          </a:p>
        </p:txBody>
      </p:sp>
    </p:spTree>
    <p:extLst>
      <p:ext uri="{BB962C8B-B14F-4D97-AF65-F5344CB8AC3E}">
        <p14:creationId xmlns:p14="http://schemas.microsoft.com/office/powerpoint/2010/main" val="2483493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41DA01-A98D-43A0-BD93-0B982B151189}" type="slidenum">
              <a:rPr lang="en-US" smtClean="0"/>
              <a:pPr/>
              <a:t>58</a:t>
            </a:fld>
            <a:endParaRPr lang="en-US"/>
          </a:p>
        </p:txBody>
      </p:sp>
    </p:spTree>
    <p:extLst>
      <p:ext uri="{BB962C8B-B14F-4D97-AF65-F5344CB8AC3E}">
        <p14:creationId xmlns:p14="http://schemas.microsoft.com/office/powerpoint/2010/main" val="4170382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97F90575-87AB-4743-8621-5705C10D478E}" type="datetimeFigureOut">
              <a:rPr lang="en-US" smtClean="0"/>
              <a:pPr/>
              <a:t>9/7/2021</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52A6FF20-0FD3-4D3E-BF1C-6A7848D2307F}" type="slidenum">
              <a:rPr lang="en-US" smtClean="0"/>
              <a:pPr/>
              <a:t>‹Nr.›</a:t>
            </a:fld>
            <a:endParaRPr lang="en-US"/>
          </a:p>
        </p:txBody>
      </p:sp>
    </p:spTree>
    <p:extLst>
      <p:ext uri="{BB962C8B-B14F-4D97-AF65-F5344CB8AC3E}">
        <p14:creationId xmlns:p14="http://schemas.microsoft.com/office/powerpoint/2010/main" val="1241943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90575-87AB-4743-8621-5705C10D478E}" type="datetimeFigureOut">
              <a:rPr lang="en-US" smtClean="0"/>
              <a:pPr/>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6FF20-0FD3-4D3E-BF1C-6A7848D2307F}" type="slidenum">
              <a:rPr lang="en-US" smtClean="0"/>
              <a:pPr/>
              <a:t>‹Nr.›</a:t>
            </a:fld>
            <a:endParaRPr lang="en-US"/>
          </a:p>
        </p:txBody>
      </p:sp>
    </p:spTree>
    <p:extLst>
      <p:ext uri="{BB962C8B-B14F-4D97-AF65-F5344CB8AC3E}">
        <p14:creationId xmlns:p14="http://schemas.microsoft.com/office/powerpoint/2010/main" val="3195550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90575-87AB-4743-8621-5705C10D478E}" type="datetimeFigureOut">
              <a:rPr lang="en-US" smtClean="0"/>
              <a:pPr/>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6FF20-0FD3-4D3E-BF1C-6A7848D2307F}" type="slidenum">
              <a:rPr lang="en-US" smtClean="0"/>
              <a:pPr/>
              <a:t>‹Nr.›</a:t>
            </a:fld>
            <a:endParaRPr lang="en-US"/>
          </a:p>
        </p:txBody>
      </p:sp>
    </p:spTree>
    <p:extLst>
      <p:ext uri="{BB962C8B-B14F-4D97-AF65-F5344CB8AC3E}">
        <p14:creationId xmlns:p14="http://schemas.microsoft.com/office/powerpoint/2010/main" val="3968300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90575-87AB-4743-8621-5705C10D478E}" type="datetimeFigureOut">
              <a:rPr lang="en-US" smtClean="0"/>
              <a:pPr/>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6FF20-0FD3-4D3E-BF1C-6A7848D2307F}" type="slidenum">
              <a:rPr lang="en-US" smtClean="0"/>
              <a:pPr/>
              <a:t>‹Nr.›</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3501797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90575-87AB-4743-8621-5705C10D478E}" type="datetimeFigureOut">
              <a:rPr lang="en-US" smtClean="0"/>
              <a:pPr/>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6FF20-0FD3-4D3E-BF1C-6A7848D2307F}" type="slidenum">
              <a:rPr lang="en-US" smtClean="0"/>
              <a:pPr/>
              <a:t>‹Nr.›</a:t>
            </a:fld>
            <a:endParaRPr lang="en-US"/>
          </a:p>
        </p:txBody>
      </p:sp>
    </p:spTree>
    <p:extLst>
      <p:ext uri="{BB962C8B-B14F-4D97-AF65-F5344CB8AC3E}">
        <p14:creationId xmlns:p14="http://schemas.microsoft.com/office/powerpoint/2010/main" val="974816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7F90575-87AB-4743-8621-5705C10D478E}" type="datetimeFigureOut">
              <a:rPr lang="en-US" smtClean="0"/>
              <a:pPr/>
              <a:t>9/7/2021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6FF20-0FD3-4D3E-BF1C-6A7848D2307F}" type="slidenum">
              <a:rPr lang="en-US" smtClean="0"/>
              <a:pPr/>
              <a:t>‹Nr.›</a:t>
            </a:fld>
            <a:endParaRPr lang="en-US"/>
          </a:p>
        </p:txBody>
      </p:sp>
    </p:spTree>
    <p:extLst>
      <p:ext uri="{BB962C8B-B14F-4D97-AF65-F5344CB8AC3E}">
        <p14:creationId xmlns:p14="http://schemas.microsoft.com/office/powerpoint/2010/main" val="340137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7F90575-87AB-4743-8621-5705C10D478E}" type="datetimeFigureOut">
              <a:rPr lang="en-US" smtClean="0"/>
              <a:pPr/>
              <a:t>9/7/2021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6FF20-0FD3-4D3E-BF1C-6A7848D2307F}" type="slidenum">
              <a:rPr lang="en-US" smtClean="0"/>
              <a:pPr/>
              <a:t>‹Nr.›</a:t>
            </a:fld>
            <a:endParaRPr lang="en-US"/>
          </a:p>
        </p:txBody>
      </p:sp>
    </p:spTree>
    <p:extLst>
      <p:ext uri="{BB962C8B-B14F-4D97-AF65-F5344CB8AC3E}">
        <p14:creationId xmlns:p14="http://schemas.microsoft.com/office/powerpoint/2010/main" val="423256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F90575-87AB-4743-8621-5705C10D478E}" type="datetimeFigureOut">
              <a:rPr lang="en-US" smtClean="0"/>
              <a:pPr/>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6FF20-0FD3-4D3E-BF1C-6A7848D2307F}" type="slidenum">
              <a:rPr lang="en-US" smtClean="0"/>
              <a:pPr/>
              <a:t>‹Nr.›</a:t>
            </a:fld>
            <a:endParaRPr lang="en-US"/>
          </a:p>
        </p:txBody>
      </p:sp>
    </p:spTree>
    <p:extLst>
      <p:ext uri="{BB962C8B-B14F-4D97-AF65-F5344CB8AC3E}">
        <p14:creationId xmlns:p14="http://schemas.microsoft.com/office/powerpoint/2010/main" val="3566122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F90575-87AB-4743-8621-5705C10D478E}" type="datetimeFigureOut">
              <a:rPr lang="en-US" smtClean="0"/>
              <a:pPr/>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6FF20-0FD3-4D3E-BF1C-6A7848D2307F}" type="slidenum">
              <a:rPr lang="en-US" smtClean="0"/>
              <a:pPr/>
              <a:t>‹Nr.›</a:t>
            </a:fld>
            <a:endParaRPr lang="en-US"/>
          </a:p>
        </p:txBody>
      </p:sp>
    </p:spTree>
    <p:extLst>
      <p:ext uri="{BB962C8B-B14F-4D97-AF65-F5344CB8AC3E}">
        <p14:creationId xmlns:p14="http://schemas.microsoft.com/office/powerpoint/2010/main" val="2081457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F90575-87AB-4743-8621-5705C10D478E}" type="datetimeFigureOut">
              <a:rPr lang="en-US" smtClean="0"/>
              <a:pPr/>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6FF20-0FD3-4D3E-BF1C-6A7848D2307F}" type="slidenum">
              <a:rPr lang="en-US" smtClean="0"/>
              <a:pPr/>
              <a:t>‹Nr.›</a:t>
            </a:fld>
            <a:endParaRPr lang="en-US"/>
          </a:p>
        </p:txBody>
      </p:sp>
    </p:spTree>
    <p:extLst>
      <p:ext uri="{BB962C8B-B14F-4D97-AF65-F5344CB8AC3E}">
        <p14:creationId xmlns:p14="http://schemas.microsoft.com/office/powerpoint/2010/main" val="3129690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F90575-87AB-4743-8621-5705C10D478E}" type="datetimeFigureOut">
              <a:rPr lang="en-US" smtClean="0"/>
              <a:pPr/>
              <a:t>9/7/2021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6FF20-0FD3-4D3E-BF1C-6A7848D2307F}" type="slidenum">
              <a:rPr lang="en-US" smtClean="0"/>
              <a:pPr/>
              <a:t>‹Nr.›</a:t>
            </a:fld>
            <a:endParaRPr lang="en-US"/>
          </a:p>
        </p:txBody>
      </p:sp>
    </p:spTree>
    <p:extLst>
      <p:ext uri="{BB962C8B-B14F-4D97-AF65-F5344CB8AC3E}">
        <p14:creationId xmlns:p14="http://schemas.microsoft.com/office/powerpoint/2010/main" val="834161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F90575-87AB-4743-8621-5705C10D478E}" type="datetimeFigureOut">
              <a:rPr lang="en-US" smtClean="0"/>
              <a:pPr/>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6FF20-0FD3-4D3E-BF1C-6A7848D2307F}" type="slidenum">
              <a:rPr lang="en-US" smtClean="0"/>
              <a:pPr/>
              <a:t>‹Nr.›</a:t>
            </a:fld>
            <a:endParaRPr lang="en-US"/>
          </a:p>
        </p:txBody>
      </p:sp>
    </p:spTree>
    <p:extLst>
      <p:ext uri="{BB962C8B-B14F-4D97-AF65-F5344CB8AC3E}">
        <p14:creationId xmlns:p14="http://schemas.microsoft.com/office/powerpoint/2010/main" val="2324536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F90575-87AB-4743-8621-5705C10D478E}" type="datetimeFigureOut">
              <a:rPr lang="en-US" smtClean="0"/>
              <a:pPr/>
              <a:t>9/7/2021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6FF20-0FD3-4D3E-BF1C-6A7848D2307F}" type="slidenum">
              <a:rPr lang="en-US" smtClean="0"/>
              <a:pPr/>
              <a:t>‹Nr.›</a:t>
            </a:fld>
            <a:endParaRPr lang="en-US"/>
          </a:p>
        </p:txBody>
      </p:sp>
    </p:spTree>
    <p:extLst>
      <p:ext uri="{BB962C8B-B14F-4D97-AF65-F5344CB8AC3E}">
        <p14:creationId xmlns:p14="http://schemas.microsoft.com/office/powerpoint/2010/main" val="3404091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F90575-87AB-4743-8621-5705C10D478E}" type="datetimeFigureOut">
              <a:rPr lang="en-US" smtClean="0"/>
              <a:pPr/>
              <a:t>9/7/2021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6FF20-0FD3-4D3E-BF1C-6A7848D2307F}" type="slidenum">
              <a:rPr lang="en-US" smtClean="0"/>
              <a:pPr/>
              <a:t>‹Nr.›</a:t>
            </a:fld>
            <a:endParaRPr lang="en-US"/>
          </a:p>
        </p:txBody>
      </p:sp>
    </p:spTree>
    <p:extLst>
      <p:ext uri="{BB962C8B-B14F-4D97-AF65-F5344CB8AC3E}">
        <p14:creationId xmlns:p14="http://schemas.microsoft.com/office/powerpoint/2010/main" val="2878518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F90575-87AB-4743-8621-5705C10D478E}" type="datetimeFigureOut">
              <a:rPr lang="en-US" smtClean="0"/>
              <a:pPr/>
              <a:t>9/7/2021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6FF20-0FD3-4D3E-BF1C-6A7848D2307F}" type="slidenum">
              <a:rPr lang="en-US" smtClean="0"/>
              <a:pPr/>
              <a:t>‹Nr.›</a:t>
            </a:fld>
            <a:endParaRPr lang="en-US"/>
          </a:p>
        </p:txBody>
      </p:sp>
    </p:spTree>
    <p:extLst>
      <p:ext uri="{BB962C8B-B14F-4D97-AF65-F5344CB8AC3E}">
        <p14:creationId xmlns:p14="http://schemas.microsoft.com/office/powerpoint/2010/main" val="1746203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90575-87AB-4743-8621-5705C10D478E}" type="datetimeFigureOut">
              <a:rPr lang="en-US" smtClean="0"/>
              <a:pPr/>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6FF20-0FD3-4D3E-BF1C-6A7848D2307F}" type="slidenum">
              <a:rPr lang="en-US" smtClean="0"/>
              <a:pPr/>
              <a:t>‹Nr.›</a:t>
            </a:fld>
            <a:endParaRPr lang="en-US"/>
          </a:p>
        </p:txBody>
      </p:sp>
    </p:spTree>
    <p:extLst>
      <p:ext uri="{BB962C8B-B14F-4D97-AF65-F5344CB8AC3E}">
        <p14:creationId xmlns:p14="http://schemas.microsoft.com/office/powerpoint/2010/main" val="3544499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7F90575-87AB-4743-8621-5705C10D478E}" type="datetimeFigureOut">
              <a:rPr lang="en-US" smtClean="0"/>
              <a:pPr/>
              <a:t>9/7/2021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6FF20-0FD3-4D3E-BF1C-6A7848D2307F}" type="slidenum">
              <a:rPr lang="en-US" smtClean="0"/>
              <a:pPr/>
              <a:t>‹Nr.›</a:t>
            </a:fld>
            <a:endParaRPr lang="en-US"/>
          </a:p>
        </p:txBody>
      </p:sp>
    </p:spTree>
    <p:extLst>
      <p:ext uri="{BB962C8B-B14F-4D97-AF65-F5344CB8AC3E}">
        <p14:creationId xmlns:p14="http://schemas.microsoft.com/office/powerpoint/2010/main" val="1003362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1108" y="618518"/>
            <a:ext cx="9684377"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894996" y="2249487"/>
            <a:ext cx="9722225"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026732" y="588327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F90575-87AB-4743-8621-5705C10D478E}" type="datetimeFigureOut">
              <a:rPr lang="en-US" smtClean="0"/>
              <a:pPr/>
              <a:t>9/7/2021</a:t>
            </a:fld>
            <a:endParaRPr lang="en-US"/>
          </a:p>
        </p:txBody>
      </p:sp>
      <p:sp>
        <p:nvSpPr>
          <p:cNvPr id="5" name="Footer Placeholder 4"/>
          <p:cNvSpPr>
            <a:spLocks noGrp="1"/>
          </p:cNvSpPr>
          <p:nvPr>
            <p:ph type="ftr" sz="quarter" idx="3"/>
          </p:nvPr>
        </p:nvSpPr>
        <p:spPr>
          <a:xfrm>
            <a:off x="1894997" y="5883275"/>
            <a:ext cx="6053066"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846132" y="5883275"/>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2A6FF20-0FD3-4D3E-BF1C-6A7848D2307F}" type="slidenum">
              <a:rPr lang="en-US" smtClean="0"/>
              <a:pPr/>
              <a:t>‹Nr.›</a:t>
            </a:fld>
            <a:endParaRPr lang="en-US"/>
          </a:p>
        </p:txBody>
      </p:sp>
      <p:grpSp>
        <p:nvGrpSpPr>
          <p:cNvPr id="48" name="กลุ่ม 635">
            <a:extLst>
              <a:ext uri="{FF2B5EF4-FFF2-40B4-BE49-F238E27FC236}">
                <a16:creationId xmlns:a16="http://schemas.microsoft.com/office/drawing/2014/main" id="{54D7819A-DB4E-4513-89CA-6AD0E3D782E5}"/>
              </a:ext>
            </a:extLst>
          </p:cNvPr>
          <p:cNvGrpSpPr/>
          <p:nvPr/>
        </p:nvGrpSpPr>
        <p:grpSpPr>
          <a:xfrm rot="20088718">
            <a:off x="169439" y="2471763"/>
            <a:ext cx="962684" cy="879935"/>
            <a:chOff x="21155026" y="11859317"/>
            <a:chExt cx="508000" cy="503238"/>
          </a:xfrm>
        </p:grpSpPr>
        <p:sp>
          <p:nvSpPr>
            <p:cNvPr id="49" name="Oval 1555">
              <a:extLst>
                <a:ext uri="{FF2B5EF4-FFF2-40B4-BE49-F238E27FC236}">
                  <a16:creationId xmlns:a16="http://schemas.microsoft.com/office/drawing/2014/main" id="{4F7A8A3C-E8B4-411E-B06F-C9FF9800EA22}"/>
                </a:ext>
              </a:extLst>
            </p:cNvPr>
            <p:cNvSpPr>
              <a:spLocks noChangeArrowheads="1"/>
            </p:cNvSpPr>
            <p:nvPr/>
          </p:nvSpPr>
          <p:spPr bwMode="auto">
            <a:xfrm>
              <a:off x="21155026" y="11859317"/>
              <a:ext cx="508000" cy="5032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0" name="Oval 1556">
              <a:extLst>
                <a:ext uri="{FF2B5EF4-FFF2-40B4-BE49-F238E27FC236}">
                  <a16:creationId xmlns:a16="http://schemas.microsoft.com/office/drawing/2014/main" id="{54853934-1453-4A08-A711-D3D899F4E174}"/>
                </a:ext>
              </a:extLst>
            </p:cNvPr>
            <p:cNvSpPr>
              <a:spLocks noChangeArrowheads="1"/>
            </p:cNvSpPr>
            <p:nvPr/>
          </p:nvSpPr>
          <p:spPr bwMode="auto">
            <a:xfrm>
              <a:off x="21178839" y="11881542"/>
              <a:ext cx="457200" cy="457200"/>
            </a:xfrm>
            <a:prstGeom prst="ellipse">
              <a:avLst/>
            </a:prstGeom>
            <a:solidFill>
              <a:srgbClr val="30A2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1" name="Freeform 1557">
              <a:extLst>
                <a:ext uri="{FF2B5EF4-FFF2-40B4-BE49-F238E27FC236}">
                  <a16:creationId xmlns:a16="http://schemas.microsoft.com/office/drawing/2014/main" id="{3A7F3E6A-23BA-473B-9C6F-29E9794C0A82}"/>
                </a:ext>
              </a:extLst>
            </p:cNvPr>
            <p:cNvSpPr>
              <a:spLocks/>
            </p:cNvSpPr>
            <p:nvPr/>
          </p:nvSpPr>
          <p:spPr bwMode="auto">
            <a:xfrm>
              <a:off x="21507451" y="12008542"/>
              <a:ext cx="0" cy="3175"/>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close/>
                </a:path>
              </a:pathLst>
            </a:custGeom>
            <a:solidFill>
              <a:srgbClr val="3A8F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2" name="Freeform 1558">
              <a:extLst>
                <a:ext uri="{FF2B5EF4-FFF2-40B4-BE49-F238E27FC236}">
                  <a16:creationId xmlns:a16="http://schemas.microsoft.com/office/drawing/2014/main" id="{A6596EED-B57E-49F5-A82F-4FBCD3FEA86B}"/>
                </a:ext>
              </a:extLst>
            </p:cNvPr>
            <p:cNvSpPr>
              <a:spLocks/>
            </p:cNvSpPr>
            <p:nvPr/>
          </p:nvSpPr>
          <p:spPr bwMode="auto">
            <a:xfrm>
              <a:off x="21507451" y="12008542"/>
              <a:ext cx="0" cy="3175"/>
            </a:xfrm>
            <a:custGeom>
              <a:avLst/>
              <a:gdLst>
                <a:gd name="T0" fmla="*/ 0 h 2"/>
                <a:gd name="T1" fmla="*/ 2 h 2"/>
                <a:gd name="T2" fmla="*/ 0 h 2"/>
              </a:gdLst>
              <a:ahLst/>
              <a:cxnLst>
                <a:cxn ang="0">
                  <a:pos x="0" y="T0"/>
                </a:cxn>
                <a:cxn ang="0">
                  <a:pos x="0" y="T1"/>
                </a:cxn>
                <a:cxn ang="0">
                  <a:pos x="0" y="T2"/>
                </a:cxn>
              </a:cxnLst>
              <a:rect l="0" t="0" r="r" b="b"/>
              <a:pathLst>
                <a:path h="2">
                  <a:moveTo>
                    <a:pt x="0" y="0"/>
                  </a:move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3" name="Freeform 1559">
              <a:extLst>
                <a:ext uri="{FF2B5EF4-FFF2-40B4-BE49-F238E27FC236}">
                  <a16:creationId xmlns:a16="http://schemas.microsoft.com/office/drawing/2014/main" id="{D641CA37-3DC1-4B1F-AFCD-7DDCA2D68355}"/>
                </a:ext>
              </a:extLst>
            </p:cNvPr>
            <p:cNvSpPr>
              <a:spLocks noEditPoints="1"/>
            </p:cNvSpPr>
            <p:nvPr/>
          </p:nvSpPr>
          <p:spPr bwMode="auto">
            <a:xfrm>
              <a:off x="21507451" y="1201171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3A8F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4" name="Freeform 1560">
              <a:extLst>
                <a:ext uri="{FF2B5EF4-FFF2-40B4-BE49-F238E27FC236}">
                  <a16:creationId xmlns:a16="http://schemas.microsoft.com/office/drawing/2014/main" id="{D16A9ECD-D7D4-4125-AE3F-F7131CC451E1}"/>
                </a:ext>
              </a:extLst>
            </p:cNvPr>
            <p:cNvSpPr>
              <a:spLocks/>
            </p:cNvSpPr>
            <p:nvPr/>
          </p:nvSpPr>
          <p:spPr bwMode="auto">
            <a:xfrm>
              <a:off x="21358226" y="12124430"/>
              <a:ext cx="95250" cy="98425"/>
            </a:xfrm>
            <a:custGeom>
              <a:avLst/>
              <a:gdLst>
                <a:gd name="T0" fmla="*/ 29 w 29"/>
                <a:gd name="T1" fmla="*/ 15 h 30"/>
                <a:gd name="T2" fmla="*/ 26 w 29"/>
                <a:gd name="T3" fmla="*/ 1 h 30"/>
                <a:gd name="T4" fmla="*/ 4 w 29"/>
                <a:gd name="T5" fmla="*/ 0 h 30"/>
                <a:gd name="T6" fmla="*/ 0 w 29"/>
                <a:gd name="T7" fmla="*/ 16 h 30"/>
                <a:gd name="T8" fmla="*/ 13 w 29"/>
                <a:gd name="T9" fmla="*/ 30 h 30"/>
                <a:gd name="T10" fmla="*/ 29 w 29"/>
                <a:gd name="T11" fmla="*/ 15 h 30"/>
              </a:gdLst>
              <a:ahLst/>
              <a:cxnLst>
                <a:cxn ang="0">
                  <a:pos x="T0" y="T1"/>
                </a:cxn>
                <a:cxn ang="0">
                  <a:pos x="T2" y="T3"/>
                </a:cxn>
                <a:cxn ang="0">
                  <a:pos x="T4" y="T5"/>
                </a:cxn>
                <a:cxn ang="0">
                  <a:pos x="T6" y="T7"/>
                </a:cxn>
                <a:cxn ang="0">
                  <a:pos x="T8" y="T9"/>
                </a:cxn>
                <a:cxn ang="0">
                  <a:pos x="T10" y="T11"/>
                </a:cxn>
              </a:cxnLst>
              <a:rect l="0" t="0" r="r" b="b"/>
              <a:pathLst>
                <a:path w="29" h="30">
                  <a:moveTo>
                    <a:pt x="29" y="15"/>
                  </a:moveTo>
                  <a:cubicBezTo>
                    <a:pt x="29" y="15"/>
                    <a:pt x="26" y="15"/>
                    <a:pt x="26" y="1"/>
                  </a:cubicBezTo>
                  <a:cubicBezTo>
                    <a:pt x="18" y="0"/>
                    <a:pt x="4" y="0"/>
                    <a:pt x="4" y="0"/>
                  </a:cubicBezTo>
                  <a:cubicBezTo>
                    <a:pt x="4" y="0"/>
                    <a:pt x="6" y="16"/>
                    <a:pt x="0" y="16"/>
                  </a:cubicBezTo>
                  <a:cubicBezTo>
                    <a:pt x="0" y="16"/>
                    <a:pt x="1" y="29"/>
                    <a:pt x="13" y="30"/>
                  </a:cubicBezTo>
                  <a:cubicBezTo>
                    <a:pt x="24" y="30"/>
                    <a:pt x="29" y="19"/>
                    <a:pt x="29" y="15"/>
                  </a:cubicBezTo>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5" name="Freeform 1561">
              <a:extLst>
                <a:ext uri="{FF2B5EF4-FFF2-40B4-BE49-F238E27FC236}">
                  <a16:creationId xmlns:a16="http://schemas.microsoft.com/office/drawing/2014/main" id="{E7E6967D-9250-49D7-AFC2-D6E38A0A05D6}"/>
                </a:ext>
              </a:extLst>
            </p:cNvPr>
            <p:cNvSpPr>
              <a:spLocks noEditPoints="1"/>
            </p:cNvSpPr>
            <p:nvPr/>
          </p:nvSpPr>
          <p:spPr bwMode="auto">
            <a:xfrm>
              <a:off x="21370926" y="12124430"/>
              <a:ext cx="73025" cy="28575"/>
            </a:xfrm>
            <a:custGeom>
              <a:avLst/>
              <a:gdLst>
                <a:gd name="T0" fmla="*/ 0 w 22"/>
                <a:gd name="T1" fmla="*/ 0 h 9"/>
                <a:gd name="T2" fmla="*/ 0 w 22"/>
                <a:gd name="T3" fmla="*/ 9 h 9"/>
                <a:gd name="T4" fmla="*/ 0 w 22"/>
                <a:gd name="T5" fmla="*/ 9 h 9"/>
                <a:gd name="T6" fmla="*/ 0 w 22"/>
                <a:gd name="T7" fmla="*/ 0 h 9"/>
                <a:gd name="T8" fmla="*/ 0 w 22"/>
                <a:gd name="T9" fmla="*/ 0 h 9"/>
                <a:gd name="T10" fmla="*/ 0 w 22"/>
                <a:gd name="T11" fmla="*/ 0 h 9"/>
                <a:gd name="T12" fmla="*/ 22 w 22"/>
                <a:gd name="T13" fmla="*/ 1 h 9"/>
                <a:gd name="T14" fmla="*/ 22 w 22"/>
                <a:gd name="T15" fmla="*/ 8 h 9"/>
                <a:gd name="T16" fmla="*/ 22 w 22"/>
                <a:gd name="T17" fmla="*/ 1 h 9"/>
                <a:gd name="T18" fmla="*/ 0 w 22"/>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9">
                  <a:moveTo>
                    <a:pt x="0" y="0"/>
                  </a:moveTo>
                  <a:cubicBezTo>
                    <a:pt x="0" y="0"/>
                    <a:pt x="0" y="5"/>
                    <a:pt x="0" y="9"/>
                  </a:cubicBezTo>
                  <a:cubicBezTo>
                    <a:pt x="0" y="9"/>
                    <a:pt x="0" y="9"/>
                    <a:pt x="0" y="9"/>
                  </a:cubicBezTo>
                  <a:cubicBezTo>
                    <a:pt x="0" y="5"/>
                    <a:pt x="0" y="0"/>
                    <a:pt x="0" y="0"/>
                  </a:cubicBezTo>
                  <a:moveTo>
                    <a:pt x="0" y="0"/>
                  </a:moveTo>
                  <a:cubicBezTo>
                    <a:pt x="0" y="0"/>
                    <a:pt x="0" y="0"/>
                    <a:pt x="0" y="0"/>
                  </a:cubicBezTo>
                  <a:cubicBezTo>
                    <a:pt x="0" y="0"/>
                    <a:pt x="14" y="0"/>
                    <a:pt x="22" y="1"/>
                  </a:cubicBezTo>
                  <a:cubicBezTo>
                    <a:pt x="22" y="4"/>
                    <a:pt x="22" y="6"/>
                    <a:pt x="22" y="8"/>
                  </a:cubicBezTo>
                  <a:cubicBezTo>
                    <a:pt x="22" y="6"/>
                    <a:pt x="22" y="4"/>
                    <a:pt x="22" y="1"/>
                  </a:cubicBezTo>
                  <a:cubicBezTo>
                    <a:pt x="14" y="0"/>
                    <a:pt x="0" y="0"/>
                    <a:pt x="0" y="0"/>
                  </a:cubicBezTo>
                </a:path>
              </a:pathLst>
            </a:custGeom>
            <a:solidFill>
              <a:srgbClr val="3E98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6" name="Freeform 1562">
              <a:extLst>
                <a:ext uri="{FF2B5EF4-FFF2-40B4-BE49-F238E27FC236}">
                  <a16:creationId xmlns:a16="http://schemas.microsoft.com/office/drawing/2014/main" id="{71F4E79F-7662-45B0-A5CC-F75F6BAEB7B3}"/>
                </a:ext>
              </a:extLst>
            </p:cNvPr>
            <p:cNvSpPr>
              <a:spLocks/>
            </p:cNvSpPr>
            <p:nvPr/>
          </p:nvSpPr>
          <p:spPr bwMode="auto">
            <a:xfrm>
              <a:off x="21370926" y="12124430"/>
              <a:ext cx="82550" cy="52388"/>
            </a:xfrm>
            <a:custGeom>
              <a:avLst/>
              <a:gdLst>
                <a:gd name="T0" fmla="*/ 0 w 25"/>
                <a:gd name="T1" fmla="*/ 0 h 16"/>
                <a:gd name="T2" fmla="*/ 0 w 25"/>
                <a:gd name="T3" fmla="*/ 0 h 16"/>
                <a:gd name="T4" fmla="*/ 0 w 25"/>
                <a:gd name="T5" fmla="*/ 9 h 16"/>
                <a:gd name="T6" fmla="*/ 25 w 25"/>
                <a:gd name="T7" fmla="*/ 16 h 16"/>
                <a:gd name="T8" fmla="*/ 25 w 25"/>
                <a:gd name="T9" fmla="*/ 15 h 16"/>
                <a:gd name="T10" fmla="*/ 22 w 25"/>
                <a:gd name="T11" fmla="*/ 8 h 16"/>
                <a:gd name="T12" fmla="*/ 22 w 25"/>
                <a:gd name="T13" fmla="*/ 1 h 16"/>
                <a:gd name="T14" fmla="*/ 0 w 25"/>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6">
                  <a:moveTo>
                    <a:pt x="0" y="0"/>
                  </a:moveTo>
                  <a:cubicBezTo>
                    <a:pt x="0" y="0"/>
                    <a:pt x="0" y="0"/>
                    <a:pt x="0" y="0"/>
                  </a:cubicBezTo>
                  <a:cubicBezTo>
                    <a:pt x="0" y="0"/>
                    <a:pt x="0" y="5"/>
                    <a:pt x="0" y="9"/>
                  </a:cubicBezTo>
                  <a:cubicBezTo>
                    <a:pt x="8" y="13"/>
                    <a:pt x="16" y="15"/>
                    <a:pt x="25" y="16"/>
                  </a:cubicBezTo>
                  <a:cubicBezTo>
                    <a:pt x="25" y="16"/>
                    <a:pt x="25" y="16"/>
                    <a:pt x="25" y="15"/>
                  </a:cubicBezTo>
                  <a:cubicBezTo>
                    <a:pt x="25" y="15"/>
                    <a:pt x="23" y="15"/>
                    <a:pt x="22" y="8"/>
                  </a:cubicBezTo>
                  <a:cubicBezTo>
                    <a:pt x="22" y="6"/>
                    <a:pt x="22" y="4"/>
                    <a:pt x="22" y="1"/>
                  </a:cubicBezTo>
                  <a:cubicBezTo>
                    <a:pt x="14" y="0"/>
                    <a:pt x="0" y="0"/>
                    <a:pt x="0" y="0"/>
                  </a:cubicBezTo>
                </a:path>
              </a:pathLst>
            </a:custGeom>
            <a:solidFill>
              <a:srgbClr val="EABE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7" name="Freeform 1563">
              <a:extLst>
                <a:ext uri="{FF2B5EF4-FFF2-40B4-BE49-F238E27FC236}">
                  <a16:creationId xmlns:a16="http://schemas.microsoft.com/office/drawing/2014/main" id="{9BCA7C3D-95E8-40BE-805E-AEE6B31AE023}"/>
                </a:ext>
              </a:extLst>
            </p:cNvPr>
            <p:cNvSpPr>
              <a:spLocks/>
            </p:cNvSpPr>
            <p:nvPr/>
          </p:nvSpPr>
          <p:spPr bwMode="auto">
            <a:xfrm>
              <a:off x="21267739" y="12176817"/>
              <a:ext cx="282575" cy="155575"/>
            </a:xfrm>
            <a:custGeom>
              <a:avLst/>
              <a:gdLst>
                <a:gd name="T0" fmla="*/ 24 w 85"/>
                <a:gd name="T1" fmla="*/ 0 h 47"/>
                <a:gd name="T2" fmla="*/ 0 w 85"/>
                <a:gd name="T3" fmla="*/ 24 h 47"/>
                <a:gd name="T4" fmla="*/ 0 w 85"/>
                <a:gd name="T5" fmla="*/ 33 h 47"/>
                <a:gd name="T6" fmla="*/ 42 w 85"/>
                <a:gd name="T7" fmla="*/ 47 h 47"/>
                <a:gd name="T8" fmla="*/ 85 w 85"/>
                <a:gd name="T9" fmla="*/ 33 h 47"/>
                <a:gd name="T10" fmla="*/ 85 w 85"/>
                <a:gd name="T11" fmla="*/ 24 h 47"/>
                <a:gd name="T12" fmla="*/ 61 w 85"/>
                <a:gd name="T13" fmla="*/ 0 h 47"/>
                <a:gd name="T14" fmla="*/ 42 w 85"/>
                <a:gd name="T15" fmla="*/ 6 h 47"/>
                <a:gd name="T16" fmla="*/ 24 w 85"/>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47">
                  <a:moveTo>
                    <a:pt x="24" y="0"/>
                  </a:moveTo>
                  <a:cubicBezTo>
                    <a:pt x="10" y="1"/>
                    <a:pt x="0" y="10"/>
                    <a:pt x="0" y="24"/>
                  </a:cubicBezTo>
                  <a:cubicBezTo>
                    <a:pt x="0" y="33"/>
                    <a:pt x="0" y="33"/>
                    <a:pt x="0" y="33"/>
                  </a:cubicBezTo>
                  <a:cubicBezTo>
                    <a:pt x="11" y="42"/>
                    <a:pt x="26" y="47"/>
                    <a:pt x="42" y="47"/>
                  </a:cubicBezTo>
                  <a:cubicBezTo>
                    <a:pt x="58" y="47"/>
                    <a:pt x="73" y="42"/>
                    <a:pt x="85" y="33"/>
                  </a:cubicBezTo>
                  <a:cubicBezTo>
                    <a:pt x="85" y="24"/>
                    <a:pt x="85" y="24"/>
                    <a:pt x="85" y="24"/>
                  </a:cubicBezTo>
                  <a:cubicBezTo>
                    <a:pt x="85" y="10"/>
                    <a:pt x="75" y="1"/>
                    <a:pt x="61" y="0"/>
                  </a:cubicBezTo>
                  <a:cubicBezTo>
                    <a:pt x="61" y="0"/>
                    <a:pt x="51" y="6"/>
                    <a:pt x="42" y="6"/>
                  </a:cubicBezTo>
                  <a:cubicBezTo>
                    <a:pt x="33" y="6"/>
                    <a:pt x="25" y="0"/>
                    <a:pt x="24" y="0"/>
                  </a:cubicBezTo>
                  <a:close/>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8" name="Freeform 1564">
              <a:extLst>
                <a:ext uri="{FF2B5EF4-FFF2-40B4-BE49-F238E27FC236}">
                  <a16:creationId xmlns:a16="http://schemas.microsoft.com/office/drawing/2014/main" id="{E235E512-4079-4102-A0E1-18B5D874B47B}"/>
                </a:ext>
              </a:extLst>
            </p:cNvPr>
            <p:cNvSpPr>
              <a:spLocks/>
            </p:cNvSpPr>
            <p:nvPr/>
          </p:nvSpPr>
          <p:spPr bwMode="auto">
            <a:xfrm>
              <a:off x="21394739" y="12216505"/>
              <a:ext cx="39688" cy="85725"/>
            </a:xfrm>
            <a:custGeom>
              <a:avLst/>
              <a:gdLst>
                <a:gd name="T0" fmla="*/ 6 w 25"/>
                <a:gd name="T1" fmla="*/ 0 h 54"/>
                <a:gd name="T2" fmla="*/ 0 w 25"/>
                <a:gd name="T3" fmla="*/ 54 h 54"/>
                <a:gd name="T4" fmla="*/ 25 w 25"/>
                <a:gd name="T5" fmla="*/ 54 h 54"/>
                <a:gd name="T6" fmla="*/ 10 w 25"/>
                <a:gd name="T7" fmla="*/ 0 h 54"/>
                <a:gd name="T8" fmla="*/ 6 w 25"/>
                <a:gd name="T9" fmla="*/ 0 h 54"/>
              </a:gdLst>
              <a:ahLst/>
              <a:cxnLst>
                <a:cxn ang="0">
                  <a:pos x="T0" y="T1"/>
                </a:cxn>
                <a:cxn ang="0">
                  <a:pos x="T2" y="T3"/>
                </a:cxn>
                <a:cxn ang="0">
                  <a:pos x="T4" y="T5"/>
                </a:cxn>
                <a:cxn ang="0">
                  <a:pos x="T6" y="T7"/>
                </a:cxn>
                <a:cxn ang="0">
                  <a:pos x="T8" y="T9"/>
                </a:cxn>
              </a:cxnLst>
              <a:rect l="0" t="0" r="r" b="b"/>
              <a:pathLst>
                <a:path w="25" h="54">
                  <a:moveTo>
                    <a:pt x="6" y="0"/>
                  </a:moveTo>
                  <a:lnTo>
                    <a:pt x="0" y="54"/>
                  </a:lnTo>
                  <a:lnTo>
                    <a:pt x="25" y="54"/>
                  </a:lnTo>
                  <a:lnTo>
                    <a:pt x="10" y="0"/>
                  </a:lnTo>
                  <a:lnTo>
                    <a:pt x="6" y="0"/>
                  </a:lnTo>
                  <a:close/>
                </a:path>
              </a:pathLst>
            </a:custGeom>
            <a:solidFill>
              <a:srgbClr val="67CA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59" name="Freeform 1565">
              <a:extLst>
                <a:ext uri="{FF2B5EF4-FFF2-40B4-BE49-F238E27FC236}">
                  <a16:creationId xmlns:a16="http://schemas.microsoft.com/office/drawing/2014/main" id="{1C6044F9-5ADC-4EDC-8DD6-744E2DF3323D}"/>
                </a:ext>
              </a:extLst>
            </p:cNvPr>
            <p:cNvSpPr>
              <a:spLocks/>
            </p:cNvSpPr>
            <p:nvPr/>
          </p:nvSpPr>
          <p:spPr bwMode="auto">
            <a:xfrm>
              <a:off x="21394739" y="12195867"/>
              <a:ext cx="28575" cy="23813"/>
            </a:xfrm>
            <a:custGeom>
              <a:avLst/>
              <a:gdLst>
                <a:gd name="T0" fmla="*/ 9 w 9"/>
                <a:gd name="T1" fmla="*/ 0 h 7"/>
                <a:gd name="T2" fmla="*/ 5 w 9"/>
                <a:gd name="T3" fmla="*/ 6 h 7"/>
                <a:gd name="T4" fmla="*/ 3 w 9"/>
                <a:gd name="T5" fmla="*/ 6 h 7"/>
                <a:gd name="T6" fmla="*/ 0 w 9"/>
                <a:gd name="T7" fmla="*/ 0 h 7"/>
                <a:gd name="T8" fmla="*/ 9 w 9"/>
                <a:gd name="T9" fmla="*/ 0 h 7"/>
              </a:gdLst>
              <a:ahLst/>
              <a:cxnLst>
                <a:cxn ang="0">
                  <a:pos x="T0" y="T1"/>
                </a:cxn>
                <a:cxn ang="0">
                  <a:pos x="T2" y="T3"/>
                </a:cxn>
                <a:cxn ang="0">
                  <a:pos x="T4" y="T5"/>
                </a:cxn>
                <a:cxn ang="0">
                  <a:pos x="T6" y="T7"/>
                </a:cxn>
                <a:cxn ang="0">
                  <a:pos x="T8" y="T9"/>
                </a:cxn>
              </a:cxnLst>
              <a:rect l="0" t="0" r="r" b="b"/>
              <a:pathLst>
                <a:path w="9" h="7">
                  <a:moveTo>
                    <a:pt x="9" y="0"/>
                  </a:moveTo>
                  <a:cubicBezTo>
                    <a:pt x="5" y="6"/>
                    <a:pt x="5" y="6"/>
                    <a:pt x="5" y="6"/>
                  </a:cubicBezTo>
                  <a:cubicBezTo>
                    <a:pt x="5" y="7"/>
                    <a:pt x="4" y="7"/>
                    <a:pt x="3" y="6"/>
                  </a:cubicBezTo>
                  <a:cubicBezTo>
                    <a:pt x="0" y="0"/>
                    <a:pt x="0" y="0"/>
                    <a:pt x="0" y="0"/>
                  </a:cubicBezTo>
                  <a:lnTo>
                    <a:pt x="9" y="0"/>
                  </a:lnTo>
                  <a:close/>
                </a:path>
              </a:pathLst>
            </a:custGeom>
            <a:solidFill>
              <a:srgbClr val="67CA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0" name="Freeform 1566">
              <a:extLst>
                <a:ext uri="{FF2B5EF4-FFF2-40B4-BE49-F238E27FC236}">
                  <a16:creationId xmlns:a16="http://schemas.microsoft.com/office/drawing/2014/main" id="{B4BE9828-4480-4640-B412-D9C97FE18652}"/>
                </a:ext>
              </a:extLst>
            </p:cNvPr>
            <p:cNvSpPr>
              <a:spLocks/>
            </p:cNvSpPr>
            <p:nvPr/>
          </p:nvSpPr>
          <p:spPr bwMode="auto">
            <a:xfrm>
              <a:off x="21258214" y="12170467"/>
              <a:ext cx="298450" cy="168275"/>
            </a:xfrm>
            <a:custGeom>
              <a:avLst/>
              <a:gdLst>
                <a:gd name="T0" fmla="*/ 26 w 90"/>
                <a:gd name="T1" fmla="*/ 0 h 51"/>
                <a:gd name="T2" fmla="*/ 0 w 90"/>
                <a:gd name="T3" fmla="*/ 26 h 51"/>
                <a:gd name="T4" fmla="*/ 0 w 90"/>
                <a:gd name="T5" fmla="*/ 36 h 51"/>
                <a:gd name="T6" fmla="*/ 45 w 90"/>
                <a:gd name="T7" fmla="*/ 51 h 51"/>
                <a:gd name="T8" fmla="*/ 90 w 90"/>
                <a:gd name="T9" fmla="*/ 36 h 51"/>
                <a:gd name="T10" fmla="*/ 90 w 90"/>
                <a:gd name="T11" fmla="*/ 26 h 51"/>
                <a:gd name="T12" fmla="*/ 65 w 90"/>
                <a:gd name="T13" fmla="*/ 1 h 51"/>
                <a:gd name="T14" fmla="*/ 61 w 90"/>
                <a:gd name="T15" fmla="*/ 1 h 51"/>
                <a:gd name="T16" fmla="*/ 59 w 90"/>
                <a:gd name="T17" fmla="*/ 1 h 51"/>
                <a:gd name="T18" fmla="*/ 47 w 90"/>
                <a:gd name="T19" fmla="*/ 38 h 51"/>
                <a:gd name="T20" fmla="*/ 45 w 90"/>
                <a:gd name="T21" fmla="*/ 38 h 51"/>
                <a:gd name="T22" fmla="*/ 33 w 90"/>
                <a:gd name="T23" fmla="*/ 0 h 51"/>
                <a:gd name="T24" fmla="*/ 26 w 90"/>
                <a:gd name="T2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51">
                  <a:moveTo>
                    <a:pt x="26" y="0"/>
                  </a:moveTo>
                  <a:cubicBezTo>
                    <a:pt x="11" y="1"/>
                    <a:pt x="0" y="11"/>
                    <a:pt x="0" y="26"/>
                  </a:cubicBezTo>
                  <a:cubicBezTo>
                    <a:pt x="0" y="36"/>
                    <a:pt x="0" y="36"/>
                    <a:pt x="0" y="36"/>
                  </a:cubicBezTo>
                  <a:cubicBezTo>
                    <a:pt x="12" y="45"/>
                    <a:pt x="28" y="51"/>
                    <a:pt x="45" y="51"/>
                  </a:cubicBezTo>
                  <a:cubicBezTo>
                    <a:pt x="62" y="51"/>
                    <a:pt x="78" y="45"/>
                    <a:pt x="90" y="36"/>
                  </a:cubicBezTo>
                  <a:cubicBezTo>
                    <a:pt x="90" y="26"/>
                    <a:pt x="90" y="26"/>
                    <a:pt x="90" y="26"/>
                  </a:cubicBezTo>
                  <a:cubicBezTo>
                    <a:pt x="90" y="11"/>
                    <a:pt x="80" y="2"/>
                    <a:pt x="65" y="1"/>
                  </a:cubicBezTo>
                  <a:cubicBezTo>
                    <a:pt x="61" y="1"/>
                    <a:pt x="61" y="1"/>
                    <a:pt x="61" y="1"/>
                  </a:cubicBezTo>
                  <a:cubicBezTo>
                    <a:pt x="60" y="1"/>
                    <a:pt x="59" y="1"/>
                    <a:pt x="59" y="1"/>
                  </a:cubicBezTo>
                  <a:cubicBezTo>
                    <a:pt x="47" y="38"/>
                    <a:pt x="47" y="38"/>
                    <a:pt x="47" y="38"/>
                  </a:cubicBezTo>
                  <a:cubicBezTo>
                    <a:pt x="47" y="39"/>
                    <a:pt x="46" y="39"/>
                    <a:pt x="45" y="38"/>
                  </a:cubicBezTo>
                  <a:cubicBezTo>
                    <a:pt x="33" y="0"/>
                    <a:pt x="33" y="0"/>
                    <a:pt x="33" y="0"/>
                  </a:cubicBezTo>
                  <a:cubicBezTo>
                    <a:pt x="33" y="0"/>
                    <a:pt x="27" y="0"/>
                    <a:pt x="26" y="0"/>
                  </a:cubicBezTo>
                  <a:close/>
                </a:path>
              </a:pathLst>
            </a:custGeom>
            <a:solidFill>
              <a:srgbClr val="453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1" name="Freeform 1567">
              <a:extLst>
                <a:ext uri="{FF2B5EF4-FFF2-40B4-BE49-F238E27FC236}">
                  <a16:creationId xmlns:a16="http://schemas.microsoft.com/office/drawing/2014/main" id="{F2BE046F-B253-4E08-A514-53EBE44BE027}"/>
                </a:ext>
              </a:extLst>
            </p:cNvPr>
            <p:cNvSpPr>
              <a:spLocks/>
            </p:cNvSpPr>
            <p:nvPr/>
          </p:nvSpPr>
          <p:spPr bwMode="auto">
            <a:xfrm>
              <a:off x="21416964" y="12167292"/>
              <a:ext cx="50800" cy="55563"/>
            </a:xfrm>
            <a:custGeom>
              <a:avLst/>
              <a:gdLst>
                <a:gd name="T0" fmla="*/ 9 w 15"/>
                <a:gd name="T1" fmla="*/ 0 h 17"/>
                <a:gd name="T2" fmla="*/ 0 w 15"/>
                <a:gd name="T3" fmla="*/ 9 h 17"/>
                <a:gd name="T4" fmla="*/ 3 w 15"/>
                <a:gd name="T5" fmla="*/ 17 h 17"/>
                <a:gd name="T6" fmla="*/ 15 w 15"/>
                <a:gd name="T7" fmla="*/ 2 h 17"/>
                <a:gd name="T8" fmla="*/ 9 w 15"/>
                <a:gd name="T9" fmla="*/ 0 h 17"/>
              </a:gdLst>
              <a:ahLst/>
              <a:cxnLst>
                <a:cxn ang="0">
                  <a:pos x="T0" y="T1"/>
                </a:cxn>
                <a:cxn ang="0">
                  <a:pos x="T2" y="T3"/>
                </a:cxn>
                <a:cxn ang="0">
                  <a:pos x="T4" y="T5"/>
                </a:cxn>
                <a:cxn ang="0">
                  <a:pos x="T6" y="T7"/>
                </a:cxn>
                <a:cxn ang="0">
                  <a:pos x="T8" y="T9"/>
                </a:cxn>
              </a:cxnLst>
              <a:rect l="0" t="0" r="r" b="b"/>
              <a:pathLst>
                <a:path w="15" h="17">
                  <a:moveTo>
                    <a:pt x="9" y="0"/>
                  </a:moveTo>
                  <a:cubicBezTo>
                    <a:pt x="9" y="0"/>
                    <a:pt x="5" y="7"/>
                    <a:pt x="0" y="9"/>
                  </a:cubicBezTo>
                  <a:cubicBezTo>
                    <a:pt x="2" y="14"/>
                    <a:pt x="3" y="17"/>
                    <a:pt x="3" y="17"/>
                  </a:cubicBezTo>
                  <a:cubicBezTo>
                    <a:pt x="3" y="17"/>
                    <a:pt x="14" y="6"/>
                    <a:pt x="15" y="2"/>
                  </a:cubicBezTo>
                  <a:cubicBezTo>
                    <a:pt x="13" y="1"/>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2" name="Freeform 1568">
              <a:extLst>
                <a:ext uri="{FF2B5EF4-FFF2-40B4-BE49-F238E27FC236}">
                  <a16:creationId xmlns:a16="http://schemas.microsoft.com/office/drawing/2014/main" id="{FCA5821A-A4D3-4918-A8C2-6A141C32E413}"/>
                </a:ext>
              </a:extLst>
            </p:cNvPr>
            <p:cNvSpPr>
              <a:spLocks/>
            </p:cNvSpPr>
            <p:nvPr/>
          </p:nvSpPr>
          <p:spPr bwMode="auto">
            <a:xfrm>
              <a:off x="21347114" y="12167292"/>
              <a:ext cx="50800" cy="55563"/>
            </a:xfrm>
            <a:custGeom>
              <a:avLst/>
              <a:gdLst>
                <a:gd name="T0" fmla="*/ 5 w 15"/>
                <a:gd name="T1" fmla="*/ 0 h 17"/>
                <a:gd name="T2" fmla="*/ 15 w 15"/>
                <a:gd name="T3" fmla="*/ 8 h 17"/>
                <a:gd name="T4" fmla="*/ 12 w 15"/>
                <a:gd name="T5" fmla="*/ 17 h 17"/>
                <a:gd name="T6" fmla="*/ 0 w 15"/>
                <a:gd name="T7" fmla="*/ 1 h 17"/>
                <a:gd name="T8" fmla="*/ 5 w 15"/>
                <a:gd name="T9" fmla="*/ 0 h 17"/>
              </a:gdLst>
              <a:ahLst/>
              <a:cxnLst>
                <a:cxn ang="0">
                  <a:pos x="T0" y="T1"/>
                </a:cxn>
                <a:cxn ang="0">
                  <a:pos x="T2" y="T3"/>
                </a:cxn>
                <a:cxn ang="0">
                  <a:pos x="T4" y="T5"/>
                </a:cxn>
                <a:cxn ang="0">
                  <a:pos x="T6" y="T7"/>
                </a:cxn>
                <a:cxn ang="0">
                  <a:pos x="T8" y="T9"/>
                </a:cxn>
              </a:cxnLst>
              <a:rect l="0" t="0" r="r" b="b"/>
              <a:pathLst>
                <a:path w="15" h="17">
                  <a:moveTo>
                    <a:pt x="5" y="0"/>
                  </a:moveTo>
                  <a:cubicBezTo>
                    <a:pt x="5" y="0"/>
                    <a:pt x="10" y="6"/>
                    <a:pt x="15" y="8"/>
                  </a:cubicBezTo>
                  <a:cubicBezTo>
                    <a:pt x="13" y="14"/>
                    <a:pt x="12" y="17"/>
                    <a:pt x="12" y="17"/>
                  </a:cubicBezTo>
                  <a:cubicBezTo>
                    <a:pt x="12" y="17"/>
                    <a:pt x="1" y="5"/>
                    <a:pt x="0" y="1"/>
                  </a:cubicBezTo>
                  <a:cubicBezTo>
                    <a:pt x="2" y="0"/>
                    <a:pt x="5"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3" name="Freeform 1569">
              <a:extLst>
                <a:ext uri="{FF2B5EF4-FFF2-40B4-BE49-F238E27FC236}">
                  <a16:creationId xmlns:a16="http://schemas.microsoft.com/office/drawing/2014/main" id="{06AD2702-8568-402E-87E2-7B5B03B3939C}"/>
                </a:ext>
              </a:extLst>
            </p:cNvPr>
            <p:cNvSpPr>
              <a:spLocks/>
            </p:cNvSpPr>
            <p:nvPr/>
          </p:nvSpPr>
          <p:spPr bwMode="auto">
            <a:xfrm>
              <a:off x="21453476" y="12018067"/>
              <a:ext cx="39688" cy="73025"/>
            </a:xfrm>
            <a:custGeom>
              <a:avLst/>
              <a:gdLst>
                <a:gd name="T0" fmla="*/ 1 w 12"/>
                <a:gd name="T1" fmla="*/ 9 h 22"/>
                <a:gd name="T2" fmla="*/ 11 w 12"/>
                <a:gd name="T3" fmla="*/ 10 h 22"/>
                <a:gd name="T4" fmla="*/ 1 w 12"/>
                <a:gd name="T5" fmla="*/ 17 h 22"/>
                <a:gd name="T6" fmla="*/ 1 w 12"/>
                <a:gd name="T7" fmla="*/ 9 h 22"/>
              </a:gdLst>
              <a:ahLst/>
              <a:cxnLst>
                <a:cxn ang="0">
                  <a:pos x="T0" y="T1"/>
                </a:cxn>
                <a:cxn ang="0">
                  <a:pos x="T2" y="T3"/>
                </a:cxn>
                <a:cxn ang="0">
                  <a:pos x="T4" y="T5"/>
                </a:cxn>
                <a:cxn ang="0">
                  <a:pos x="T6" y="T7"/>
                </a:cxn>
              </a:cxnLst>
              <a:rect l="0" t="0" r="r" b="b"/>
              <a:pathLst>
                <a:path w="12" h="22">
                  <a:moveTo>
                    <a:pt x="1" y="9"/>
                  </a:moveTo>
                  <a:cubicBezTo>
                    <a:pt x="1" y="0"/>
                    <a:pt x="12" y="4"/>
                    <a:pt x="11" y="10"/>
                  </a:cubicBezTo>
                  <a:cubicBezTo>
                    <a:pt x="11" y="16"/>
                    <a:pt x="4" y="22"/>
                    <a:pt x="1" y="17"/>
                  </a:cubicBezTo>
                  <a:cubicBezTo>
                    <a:pt x="0" y="11"/>
                    <a:pt x="1" y="9"/>
                    <a:pt x="1" y="9"/>
                  </a:cubicBezTo>
                  <a:close/>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4" name="Freeform 1570">
              <a:extLst>
                <a:ext uri="{FF2B5EF4-FFF2-40B4-BE49-F238E27FC236}">
                  <a16:creationId xmlns:a16="http://schemas.microsoft.com/office/drawing/2014/main" id="{82B9861E-8107-4291-9F73-085F83BA6949}"/>
                </a:ext>
              </a:extLst>
            </p:cNvPr>
            <p:cNvSpPr>
              <a:spLocks/>
            </p:cNvSpPr>
            <p:nvPr/>
          </p:nvSpPr>
          <p:spPr bwMode="auto">
            <a:xfrm>
              <a:off x="21459826" y="11968855"/>
              <a:ext cx="39688" cy="85725"/>
            </a:xfrm>
            <a:custGeom>
              <a:avLst/>
              <a:gdLst>
                <a:gd name="T0" fmla="*/ 7 w 12"/>
                <a:gd name="T1" fmla="*/ 1 h 26"/>
                <a:gd name="T2" fmla="*/ 4 w 12"/>
                <a:gd name="T3" fmla="*/ 0 h 26"/>
                <a:gd name="T4" fmla="*/ 0 w 12"/>
                <a:gd name="T5" fmla="*/ 26 h 26"/>
                <a:gd name="T6" fmla="*/ 5 w 12"/>
                <a:gd name="T7" fmla="*/ 26 h 26"/>
                <a:gd name="T8" fmla="*/ 10 w 12"/>
                <a:gd name="T9" fmla="*/ 15 h 26"/>
                <a:gd name="T10" fmla="*/ 7 w 12"/>
                <a:gd name="T11" fmla="*/ 1 h 26"/>
              </a:gdLst>
              <a:ahLst/>
              <a:cxnLst>
                <a:cxn ang="0">
                  <a:pos x="T0" y="T1"/>
                </a:cxn>
                <a:cxn ang="0">
                  <a:pos x="T2" y="T3"/>
                </a:cxn>
                <a:cxn ang="0">
                  <a:pos x="T4" y="T5"/>
                </a:cxn>
                <a:cxn ang="0">
                  <a:pos x="T6" y="T7"/>
                </a:cxn>
                <a:cxn ang="0">
                  <a:pos x="T8" y="T9"/>
                </a:cxn>
                <a:cxn ang="0">
                  <a:pos x="T10" y="T11"/>
                </a:cxn>
              </a:cxnLst>
              <a:rect l="0" t="0" r="r" b="b"/>
              <a:pathLst>
                <a:path w="12" h="26">
                  <a:moveTo>
                    <a:pt x="7" y="1"/>
                  </a:moveTo>
                  <a:cubicBezTo>
                    <a:pt x="4" y="0"/>
                    <a:pt x="4" y="0"/>
                    <a:pt x="4" y="0"/>
                  </a:cubicBezTo>
                  <a:cubicBezTo>
                    <a:pt x="7" y="8"/>
                    <a:pt x="0" y="26"/>
                    <a:pt x="0" y="26"/>
                  </a:cubicBezTo>
                  <a:cubicBezTo>
                    <a:pt x="0" y="26"/>
                    <a:pt x="4" y="26"/>
                    <a:pt x="5" y="26"/>
                  </a:cubicBezTo>
                  <a:cubicBezTo>
                    <a:pt x="5" y="25"/>
                    <a:pt x="7" y="18"/>
                    <a:pt x="10" y="15"/>
                  </a:cubicBezTo>
                  <a:cubicBezTo>
                    <a:pt x="12" y="12"/>
                    <a:pt x="10" y="7"/>
                    <a:pt x="7" y="1"/>
                  </a:cubicBezTo>
                  <a:close/>
                </a:path>
              </a:pathLst>
            </a:custGeom>
            <a:solidFill>
              <a:srgbClr val="754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5" name="Freeform 1571">
              <a:extLst>
                <a:ext uri="{FF2B5EF4-FFF2-40B4-BE49-F238E27FC236}">
                  <a16:creationId xmlns:a16="http://schemas.microsoft.com/office/drawing/2014/main" id="{C2AA8722-19B2-45AE-BB07-53C0A1EB6B96}"/>
                </a:ext>
              </a:extLst>
            </p:cNvPr>
            <p:cNvSpPr>
              <a:spLocks/>
            </p:cNvSpPr>
            <p:nvPr/>
          </p:nvSpPr>
          <p:spPr bwMode="auto">
            <a:xfrm>
              <a:off x="21304251" y="11892655"/>
              <a:ext cx="200025" cy="171450"/>
            </a:xfrm>
            <a:custGeom>
              <a:avLst/>
              <a:gdLst>
                <a:gd name="T0" fmla="*/ 49 w 60"/>
                <a:gd name="T1" fmla="*/ 14 h 52"/>
                <a:gd name="T2" fmla="*/ 20 w 60"/>
                <a:gd name="T3" fmla="*/ 18 h 52"/>
                <a:gd name="T4" fmla="*/ 16 w 60"/>
                <a:gd name="T5" fmla="*/ 24 h 52"/>
                <a:gd name="T6" fmla="*/ 7 w 60"/>
                <a:gd name="T7" fmla="*/ 24 h 52"/>
                <a:gd name="T8" fmla="*/ 8 w 60"/>
                <a:gd name="T9" fmla="*/ 26 h 52"/>
                <a:gd name="T10" fmla="*/ 5 w 60"/>
                <a:gd name="T11" fmla="*/ 37 h 52"/>
                <a:gd name="T12" fmla="*/ 7 w 60"/>
                <a:gd name="T13" fmla="*/ 50 h 52"/>
                <a:gd name="T14" fmla="*/ 11 w 60"/>
                <a:gd name="T15" fmla="*/ 52 h 52"/>
                <a:gd name="T16" fmla="*/ 53 w 60"/>
                <a:gd name="T17" fmla="*/ 29 h 52"/>
                <a:gd name="T18" fmla="*/ 56 w 60"/>
                <a:gd name="T19" fmla="*/ 28 h 52"/>
                <a:gd name="T20" fmla="*/ 60 w 60"/>
                <a:gd name="T21" fmla="*/ 18 h 52"/>
                <a:gd name="T22" fmla="*/ 57 w 60"/>
                <a:gd name="T23" fmla="*/ 15 h 52"/>
                <a:gd name="T24" fmla="*/ 49 w 60"/>
                <a:gd name="T25" fmla="*/ 1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52">
                  <a:moveTo>
                    <a:pt x="49" y="14"/>
                  </a:moveTo>
                  <a:cubicBezTo>
                    <a:pt x="44" y="8"/>
                    <a:pt x="34" y="0"/>
                    <a:pt x="20" y="18"/>
                  </a:cubicBezTo>
                  <a:cubicBezTo>
                    <a:pt x="18" y="20"/>
                    <a:pt x="17" y="22"/>
                    <a:pt x="16" y="24"/>
                  </a:cubicBezTo>
                  <a:cubicBezTo>
                    <a:pt x="7" y="24"/>
                    <a:pt x="7" y="24"/>
                    <a:pt x="7" y="24"/>
                  </a:cubicBezTo>
                  <a:cubicBezTo>
                    <a:pt x="8" y="24"/>
                    <a:pt x="8" y="25"/>
                    <a:pt x="8" y="26"/>
                  </a:cubicBezTo>
                  <a:cubicBezTo>
                    <a:pt x="0" y="28"/>
                    <a:pt x="2" y="31"/>
                    <a:pt x="5" y="37"/>
                  </a:cubicBezTo>
                  <a:cubicBezTo>
                    <a:pt x="8" y="43"/>
                    <a:pt x="7" y="50"/>
                    <a:pt x="7" y="50"/>
                  </a:cubicBezTo>
                  <a:cubicBezTo>
                    <a:pt x="11" y="52"/>
                    <a:pt x="11" y="52"/>
                    <a:pt x="11" y="52"/>
                  </a:cubicBezTo>
                  <a:cubicBezTo>
                    <a:pt x="11" y="52"/>
                    <a:pt x="49" y="38"/>
                    <a:pt x="53" y="29"/>
                  </a:cubicBezTo>
                  <a:cubicBezTo>
                    <a:pt x="53" y="29"/>
                    <a:pt x="56" y="28"/>
                    <a:pt x="56" y="28"/>
                  </a:cubicBezTo>
                  <a:cubicBezTo>
                    <a:pt x="58" y="26"/>
                    <a:pt x="60" y="21"/>
                    <a:pt x="60" y="18"/>
                  </a:cubicBezTo>
                  <a:cubicBezTo>
                    <a:pt x="59" y="16"/>
                    <a:pt x="58" y="15"/>
                    <a:pt x="57" y="15"/>
                  </a:cubicBezTo>
                  <a:cubicBezTo>
                    <a:pt x="55" y="14"/>
                    <a:pt x="49" y="15"/>
                    <a:pt x="49" y="14"/>
                  </a:cubicBezTo>
                  <a:close/>
                </a:path>
              </a:pathLst>
            </a:custGeom>
            <a:solidFill>
              <a:srgbClr val="754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6" name="Freeform 1572">
              <a:extLst>
                <a:ext uri="{FF2B5EF4-FFF2-40B4-BE49-F238E27FC236}">
                  <a16:creationId xmlns:a16="http://schemas.microsoft.com/office/drawing/2014/main" id="{7072043A-2222-438E-9C73-EC6161697442}"/>
                </a:ext>
              </a:extLst>
            </p:cNvPr>
            <p:cNvSpPr>
              <a:spLocks/>
            </p:cNvSpPr>
            <p:nvPr/>
          </p:nvSpPr>
          <p:spPr bwMode="auto">
            <a:xfrm>
              <a:off x="21337589" y="11945042"/>
              <a:ext cx="149225" cy="215900"/>
            </a:xfrm>
            <a:custGeom>
              <a:avLst/>
              <a:gdLst>
                <a:gd name="T0" fmla="*/ 35 w 45"/>
                <a:gd name="T1" fmla="*/ 6 h 65"/>
                <a:gd name="T2" fmla="*/ 43 w 45"/>
                <a:gd name="T3" fmla="*/ 23 h 65"/>
                <a:gd name="T4" fmla="*/ 40 w 45"/>
                <a:gd name="T5" fmla="*/ 45 h 65"/>
                <a:gd name="T6" fmla="*/ 40 w 45"/>
                <a:gd name="T7" fmla="*/ 58 h 65"/>
                <a:gd name="T8" fmla="*/ 27 w 45"/>
                <a:gd name="T9" fmla="*/ 65 h 65"/>
                <a:gd name="T10" fmla="*/ 2 w 45"/>
                <a:gd name="T11" fmla="*/ 58 h 65"/>
                <a:gd name="T12" fmla="*/ 4 w 45"/>
                <a:gd name="T13" fmla="*/ 13 h 65"/>
                <a:gd name="T14" fmla="*/ 35 w 45"/>
                <a:gd name="T15" fmla="*/ 6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65">
                  <a:moveTo>
                    <a:pt x="35" y="6"/>
                  </a:moveTo>
                  <a:cubicBezTo>
                    <a:pt x="43" y="10"/>
                    <a:pt x="45" y="11"/>
                    <a:pt x="43" y="23"/>
                  </a:cubicBezTo>
                  <a:cubicBezTo>
                    <a:pt x="42" y="31"/>
                    <a:pt x="40" y="38"/>
                    <a:pt x="40" y="45"/>
                  </a:cubicBezTo>
                  <a:cubicBezTo>
                    <a:pt x="40" y="49"/>
                    <a:pt x="40" y="54"/>
                    <a:pt x="40" y="58"/>
                  </a:cubicBezTo>
                  <a:cubicBezTo>
                    <a:pt x="40" y="60"/>
                    <a:pt x="35" y="64"/>
                    <a:pt x="27" y="65"/>
                  </a:cubicBezTo>
                  <a:cubicBezTo>
                    <a:pt x="20" y="65"/>
                    <a:pt x="10" y="62"/>
                    <a:pt x="2" y="58"/>
                  </a:cubicBezTo>
                  <a:cubicBezTo>
                    <a:pt x="1" y="42"/>
                    <a:pt x="0" y="22"/>
                    <a:pt x="4" y="13"/>
                  </a:cubicBezTo>
                  <a:cubicBezTo>
                    <a:pt x="7" y="3"/>
                    <a:pt x="22" y="0"/>
                    <a:pt x="35" y="6"/>
                  </a:cubicBezTo>
                  <a:close/>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7" name="Freeform 1573">
              <a:extLst>
                <a:ext uri="{FF2B5EF4-FFF2-40B4-BE49-F238E27FC236}">
                  <a16:creationId xmlns:a16="http://schemas.microsoft.com/office/drawing/2014/main" id="{57287BE1-2355-4F38-9FFF-F39C3DD8132B}"/>
                </a:ext>
              </a:extLst>
            </p:cNvPr>
            <p:cNvSpPr>
              <a:spLocks/>
            </p:cNvSpPr>
            <p:nvPr/>
          </p:nvSpPr>
          <p:spPr bwMode="auto">
            <a:xfrm>
              <a:off x="21423314" y="12051405"/>
              <a:ext cx="17463" cy="39688"/>
            </a:xfrm>
            <a:custGeom>
              <a:avLst/>
              <a:gdLst>
                <a:gd name="T0" fmla="*/ 1 w 5"/>
                <a:gd name="T1" fmla="*/ 12 h 12"/>
                <a:gd name="T2" fmla="*/ 3 w 5"/>
                <a:gd name="T3" fmla="*/ 10 h 12"/>
                <a:gd name="T4" fmla="*/ 3 w 5"/>
                <a:gd name="T5" fmla="*/ 9 h 12"/>
                <a:gd name="T6" fmla="*/ 3 w 5"/>
                <a:gd name="T7" fmla="*/ 9 h 12"/>
                <a:gd name="T8" fmla="*/ 2 w 5"/>
                <a:gd name="T9" fmla="*/ 8 h 12"/>
                <a:gd name="T10" fmla="*/ 2 w 5"/>
                <a:gd name="T11" fmla="*/ 8 h 12"/>
                <a:gd name="T12" fmla="*/ 0 w 5"/>
                <a:gd name="T13" fmla="*/ 5 h 12"/>
                <a:gd name="T14" fmla="*/ 0 w 5"/>
                <a:gd name="T15" fmla="*/ 2 h 12"/>
                <a:gd name="T16" fmla="*/ 0 w 5"/>
                <a:gd name="T17" fmla="*/ 2 h 12"/>
                <a:gd name="T18" fmla="*/ 1 w 5"/>
                <a:gd name="T19" fmla="*/ 1 h 12"/>
                <a:gd name="T20" fmla="*/ 1 w 5"/>
                <a:gd name="T21" fmla="*/ 0 h 12"/>
                <a:gd name="T22" fmla="*/ 1 w 5"/>
                <a:gd name="T23" fmla="*/ 1 h 12"/>
                <a:gd name="T24" fmla="*/ 1 w 5"/>
                <a:gd name="T25" fmla="*/ 2 h 12"/>
                <a:gd name="T26" fmla="*/ 1 w 5"/>
                <a:gd name="T27" fmla="*/ 3 h 12"/>
                <a:gd name="T28" fmla="*/ 2 w 5"/>
                <a:gd name="T29" fmla="*/ 4 h 12"/>
                <a:gd name="T30" fmla="*/ 3 w 5"/>
                <a:gd name="T31" fmla="*/ 6 h 12"/>
                <a:gd name="T32" fmla="*/ 4 w 5"/>
                <a:gd name="T33" fmla="*/ 7 h 12"/>
                <a:gd name="T34" fmla="*/ 4 w 5"/>
                <a:gd name="T35" fmla="*/ 7 h 12"/>
                <a:gd name="T36" fmla="*/ 5 w 5"/>
                <a:gd name="T37" fmla="*/ 9 h 12"/>
                <a:gd name="T38" fmla="*/ 4 w 5"/>
                <a:gd name="T39" fmla="*/ 11 h 12"/>
                <a:gd name="T40" fmla="*/ 3 w 5"/>
                <a:gd name="T41" fmla="*/ 11 h 12"/>
                <a:gd name="T42" fmla="*/ 1 w 5"/>
                <a:gd name="T43"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12">
                  <a:moveTo>
                    <a:pt x="1" y="12"/>
                  </a:moveTo>
                  <a:cubicBezTo>
                    <a:pt x="1" y="11"/>
                    <a:pt x="2" y="11"/>
                    <a:pt x="3" y="10"/>
                  </a:cubicBezTo>
                  <a:cubicBezTo>
                    <a:pt x="3" y="10"/>
                    <a:pt x="3" y="9"/>
                    <a:pt x="3" y="9"/>
                  </a:cubicBezTo>
                  <a:cubicBezTo>
                    <a:pt x="3" y="9"/>
                    <a:pt x="3" y="9"/>
                    <a:pt x="3" y="9"/>
                  </a:cubicBezTo>
                  <a:cubicBezTo>
                    <a:pt x="3" y="8"/>
                    <a:pt x="2" y="8"/>
                    <a:pt x="2" y="8"/>
                  </a:cubicBezTo>
                  <a:cubicBezTo>
                    <a:pt x="2" y="8"/>
                    <a:pt x="2" y="8"/>
                    <a:pt x="2" y="8"/>
                  </a:cubicBezTo>
                  <a:cubicBezTo>
                    <a:pt x="1" y="7"/>
                    <a:pt x="0" y="6"/>
                    <a:pt x="0" y="5"/>
                  </a:cubicBezTo>
                  <a:cubicBezTo>
                    <a:pt x="0" y="4"/>
                    <a:pt x="0" y="3"/>
                    <a:pt x="0" y="2"/>
                  </a:cubicBezTo>
                  <a:cubicBezTo>
                    <a:pt x="0" y="2"/>
                    <a:pt x="0" y="2"/>
                    <a:pt x="0" y="2"/>
                  </a:cubicBezTo>
                  <a:cubicBezTo>
                    <a:pt x="0" y="1"/>
                    <a:pt x="0" y="1"/>
                    <a:pt x="1" y="1"/>
                  </a:cubicBezTo>
                  <a:cubicBezTo>
                    <a:pt x="1" y="1"/>
                    <a:pt x="1" y="0"/>
                    <a:pt x="1" y="0"/>
                  </a:cubicBezTo>
                  <a:cubicBezTo>
                    <a:pt x="1" y="1"/>
                    <a:pt x="1" y="1"/>
                    <a:pt x="1" y="1"/>
                  </a:cubicBezTo>
                  <a:cubicBezTo>
                    <a:pt x="1" y="1"/>
                    <a:pt x="1" y="1"/>
                    <a:pt x="1" y="2"/>
                  </a:cubicBezTo>
                  <a:cubicBezTo>
                    <a:pt x="1" y="2"/>
                    <a:pt x="1" y="2"/>
                    <a:pt x="1" y="3"/>
                  </a:cubicBezTo>
                  <a:cubicBezTo>
                    <a:pt x="1" y="3"/>
                    <a:pt x="2" y="4"/>
                    <a:pt x="2" y="4"/>
                  </a:cubicBezTo>
                  <a:cubicBezTo>
                    <a:pt x="2" y="5"/>
                    <a:pt x="3" y="6"/>
                    <a:pt x="3" y="6"/>
                  </a:cubicBezTo>
                  <a:cubicBezTo>
                    <a:pt x="3" y="6"/>
                    <a:pt x="3" y="6"/>
                    <a:pt x="4" y="7"/>
                  </a:cubicBezTo>
                  <a:cubicBezTo>
                    <a:pt x="4" y="7"/>
                    <a:pt x="4" y="7"/>
                    <a:pt x="4" y="7"/>
                  </a:cubicBezTo>
                  <a:cubicBezTo>
                    <a:pt x="5" y="8"/>
                    <a:pt x="5" y="8"/>
                    <a:pt x="5" y="9"/>
                  </a:cubicBezTo>
                  <a:cubicBezTo>
                    <a:pt x="5" y="10"/>
                    <a:pt x="5" y="10"/>
                    <a:pt x="4" y="11"/>
                  </a:cubicBezTo>
                  <a:cubicBezTo>
                    <a:pt x="4" y="11"/>
                    <a:pt x="4" y="11"/>
                    <a:pt x="3" y="11"/>
                  </a:cubicBezTo>
                  <a:cubicBezTo>
                    <a:pt x="2" y="12"/>
                    <a:pt x="1" y="12"/>
                    <a:pt x="1" y="12"/>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8" name="Freeform 1574">
              <a:extLst>
                <a:ext uri="{FF2B5EF4-FFF2-40B4-BE49-F238E27FC236}">
                  <a16:creationId xmlns:a16="http://schemas.microsoft.com/office/drawing/2014/main" id="{CECACD7C-5986-4168-AF63-B00D2836A096}"/>
                </a:ext>
              </a:extLst>
            </p:cNvPr>
            <p:cNvSpPr>
              <a:spLocks/>
            </p:cNvSpPr>
            <p:nvPr/>
          </p:nvSpPr>
          <p:spPr bwMode="auto">
            <a:xfrm>
              <a:off x="21374101" y="12018067"/>
              <a:ext cx="33338" cy="12700"/>
            </a:xfrm>
            <a:custGeom>
              <a:avLst/>
              <a:gdLst>
                <a:gd name="T0" fmla="*/ 10 w 10"/>
                <a:gd name="T1" fmla="*/ 0 h 4"/>
                <a:gd name="T2" fmla="*/ 9 w 10"/>
                <a:gd name="T3" fmla="*/ 3 h 4"/>
                <a:gd name="T4" fmla="*/ 0 w 10"/>
                <a:gd name="T5" fmla="*/ 4 h 4"/>
                <a:gd name="T6" fmla="*/ 0 w 10"/>
                <a:gd name="T7" fmla="*/ 2 h 4"/>
                <a:gd name="T8" fmla="*/ 10 w 10"/>
                <a:gd name="T9" fmla="*/ 0 h 4"/>
              </a:gdLst>
              <a:ahLst/>
              <a:cxnLst>
                <a:cxn ang="0">
                  <a:pos x="T0" y="T1"/>
                </a:cxn>
                <a:cxn ang="0">
                  <a:pos x="T2" y="T3"/>
                </a:cxn>
                <a:cxn ang="0">
                  <a:pos x="T4" y="T5"/>
                </a:cxn>
                <a:cxn ang="0">
                  <a:pos x="T6" y="T7"/>
                </a:cxn>
                <a:cxn ang="0">
                  <a:pos x="T8" y="T9"/>
                </a:cxn>
              </a:cxnLst>
              <a:rect l="0" t="0" r="r" b="b"/>
              <a:pathLst>
                <a:path w="10" h="4">
                  <a:moveTo>
                    <a:pt x="10" y="0"/>
                  </a:moveTo>
                  <a:cubicBezTo>
                    <a:pt x="10" y="1"/>
                    <a:pt x="10" y="3"/>
                    <a:pt x="9" y="3"/>
                  </a:cubicBezTo>
                  <a:cubicBezTo>
                    <a:pt x="9" y="3"/>
                    <a:pt x="6" y="2"/>
                    <a:pt x="0" y="4"/>
                  </a:cubicBezTo>
                  <a:cubicBezTo>
                    <a:pt x="0" y="3"/>
                    <a:pt x="0" y="2"/>
                    <a:pt x="0" y="2"/>
                  </a:cubicBezTo>
                  <a:cubicBezTo>
                    <a:pt x="1" y="1"/>
                    <a:pt x="8" y="0"/>
                    <a:pt x="10" y="0"/>
                  </a:cubicBezTo>
                  <a:close/>
                </a:path>
              </a:pathLst>
            </a:custGeom>
            <a:solidFill>
              <a:srgbClr val="754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69" name="Freeform 1575">
              <a:extLst>
                <a:ext uri="{FF2B5EF4-FFF2-40B4-BE49-F238E27FC236}">
                  <a16:creationId xmlns:a16="http://schemas.microsoft.com/office/drawing/2014/main" id="{670DD9BF-9F2C-45E5-B925-E31B4BF67450}"/>
                </a:ext>
              </a:extLst>
            </p:cNvPr>
            <p:cNvSpPr>
              <a:spLocks/>
            </p:cNvSpPr>
            <p:nvPr/>
          </p:nvSpPr>
          <p:spPr bwMode="auto">
            <a:xfrm>
              <a:off x="21307426" y="12030767"/>
              <a:ext cx="39688" cy="73025"/>
            </a:xfrm>
            <a:custGeom>
              <a:avLst/>
              <a:gdLst>
                <a:gd name="T0" fmla="*/ 11 w 12"/>
                <a:gd name="T1" fmla="*/ 9 h 22"/>
                <a:gd name="T2" fmla="*/ 1 w 12"/>
                <a:gd name="T3" fmla="*/ 10 h 22"/>
                <a:gd name="T4" fmla="*/ 11 w 12"/>
                <a:gd name="T5" fmla="*/ 16 h 22"/>
                <a:gd name="T6" fmla="*/ 11 w 12"/>
                <a:gd name="T7" fmla="*/ 9 h 22"/>
              </a:gdLst>
              <a:ahLst/>
              <a:cxnLst>
                <a:cxn ang="0">
                  <a:pos x="T0" y="T1"/>
                </a:cxn>
                <a:cxn ang="0">
                  <a:pos x="T2" y="T3"/>
                </a:cxn>
                <a:cxn ang="0">
                  <a:pos x="T4" y="T5"/>
                </a:cxn>
                <a:cxn ang="0">
                  <a:pos x="T6" y="T7"/>
                </a:cxn>
              </a:cxnLst>
              <a:rect l="0" t="0" r="r" b="b"/>
              <a:pathLst>
                <a:path w="12" h="22">
                  <a:moveTo>
                    <a:pt x="11" y="9"/>
                  </a:moveTo>
                  <a:cubicBezTo>
                    <a:pt x="11" y="0"/>
                    <a:pt x="0" y="4"/>
                    <a:pt x="1" y="10"/>
                  </a:cubicBezTo>
                  <a:cubicBezTo>
                    <a:pt x="1" y="16"/>
                    <a:pt x="8" y="22"/>
                    <a:pt x="11" y="16"/>
                  </a:cubicBezTo>
                  <a:cubicBezTo>
                    <a:pt x="12" y="11"/>
                    <a:pt x="11" y="9"/>
                    <a:pt x="11" y="9"/>
                  </a:cubicBezTo>
                  <a:close/>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0" name="Freeform 1576">
              <a:extLst>
                <a:ext uri="{FF2B5EF4-FFF2-40B4-BE49-F238E27FC236}">
                  <a16:creationId xmlns:a16="http://schemas.microsoft.com/office/drawing/2014/main" id="{BB343A3A-A108-415D-90C3-33292774FDBF}"/>
                </a:ext>
              </a:extLst>
            </p:cNvPr>
            <p:cNvSpPr>
              <a:spLocks/>
            </p:cNvSpPr>
            <p:nvPr/>
          </p:nvSpPr>
          <p:spPr bwMode="auto">
            <a:xfrm>
              <a:off x="21318539" y="12054580"/>
              <a:ext cx="19050" cy="25400"/>
            </a:xfrm>
            <a:custGeom>
              <a:avLst/>
              <a:gdLst>
                <a:gd name="T0" fmla="*/ 5 w 6"/>
                <a:gd name="T1" fmla="*/ 8 h 8"/>
                <a:gd name="T2" fmla="*/ 5 w 6"/>
                <a:gd name="T3" fmla="*/ 8 h 8"/>
                <a:gd name="T4" fmla="*/ 4 w 6"/>
                <a:gd name="T5" fmla="*/ 8 h 8"/>
                <a:gd name="T6" fmla="*/ 3 w 6"/>
                <a:gd name="T7" fmla="*/ 7 h 8"/>
                <a:gd name="T8" fmla="*/ 3 w 6"/>
                <a:gd name="T9" fmla="*/ 7 h 8"/>
                <a:gd name="T10" fmla="*/ 2 w 6"/>
                <a:gd name="T11" fmla="*/ 6 h 8"/>
                <a:gd name="T12" fmla="*/ 2 w 6"/>
                <a:gd name="T13" fmla="*/ 5 h 8"/>
                <a:gd name="T14" fmla="*/ 4 w 6"/>
                <a:gd name="T15" fmla="*/ 4 h 8"/>
                <a:gd name="T16" fmla="*/ 5 w 6"/>
                <a:gd name="T17" fmla="*/ 3 h 8"/>
                <a:gd name="T18" fmla="*/ 5 w 6"/>
                <a:gd name="T19" fmla="*/ 3 h 8"/>
                <a:gd name="T20" fmla="*/ 5 w 6"/>
                <a:gd name="T21" fmla="*/ 3 h 8"/>
                <a:gd name="T22" fmla="*/ 5 w 6"/>
                <a:gd name="T23" fmla="*/ 3 h 8"/>
                <a:gd name="T24" fmla="*/ 5 w 6"/>
                <a:gd name="T25" fmla="*/ 3 h 8"/>
                <a:gd name="T26" fmla="*/ 5 w 6"/>
                <a:gd name="T27" fmla="*/ 3 h 8"/>
                <a:gd name="T28" fmla="*/ 4 w 6"/>
                <a:gd name="T29" fmla="*/ 3 h 8"/>
                <a:gd name="T30" fmla="*/ 4 w 6"/>
                <a:gd name="T31" fmla="*/ 2 h 8"/>
                <a:gd name="T32" fmla="*/ 4 w 6"/>
                <a:gd name="T33" fmla="*/ 2 h 8"/>
                <a:gd name="T34" fmla="*/ 4 w 6"/>
                <a:gd name="T35" fmla="*/ 1 h 8"/>
                <a:gd name="T36" fmla="*/ 2 w 6"/>
                <a:gd name="T37" fmla="*/ 1 h 8"/>
                <a:gd name="T38" fmla="*/ 1 w 6"/>
                <a:gd name="T39" fmla="*/ 1 h 8"/>
                <a:gd name="T40" fmla="*/ 0 w 6"/>
                <a:gd name="T41" fmla="*/ 2 h 8"/>
                <a:gd name="T42" fmla="*/ 1 w 6"/>
                <a:gd name="T43" fmla="*/ 1 h 8"/>
                <a:gd name="T44" fmla="*/ 2 w 6"/>
                <a:gd name="T45" fmla="*/ 0 h 8"/>
                <a:gd name="T46" fmla="*/ 3 w 6"/>
                <a:gd name="T47" fmla="*/ 0 h 8"/>
                <a:gd name="T48" fmla="*/ 5 w 6"/>
                <a:gd name="T49" fmla="*/ 1 h 8"/>
                <a:gd name="T50" fmla="*/ 5 w 6"/>
                <a:gd name="T51" fmla="*/ 1 h 8"/>
                <a:gd name="T52" fmla="*/ 5 w 6"/>
                <a:gd name="T53" fmla="*/ 1 h 8"/>
                <a:gd name="T54" fmla="*/ 5 w 6"/>
                <a:gd name="T55" fmla="*/ 2 h 8"/>
                <a:gd name="T56" fmla="*/ 6 w 6"/>
                <a:gd name="T57" fmla="*/ 3 h 8"/>
                <a:gd name="T58" fmla="*/ 6 w 6"/>
                <a:gd name="T59" fmla="*/ 3 h 8"/>
                <a:gd name="T60" fmla="*/ 6 w 6"/>
                <a:gd name="T61" fmla="*/ 4 h 8"/>
                <a:gd name="T62" fmla="*/ 6 w 6"/>
                <a:gd name="T63" fmla="*/ 4 h 8"/>
                <a:gd name="T64" fmla="*/ 6 w 6"/>
                <a:gd name="T65" fmla="*/ 5 h 8"/>
                <a:gd name="T66" fmla="*/ 5 w 6"/>
                <a:gd name="T67" fmla="*/ 5 h 8"/>
                <a:gd name="T68" fmla="*/ 5 w 6"/>
                <a:gd name="T69" fmla="*/ 5 h 8"/>
                <a:gd name="T70" fmla="*/ 5 w 6"/>
                <a:gd name="T71" fmla="*/ 4 h 8"/>
                <a:gd name="T72" fmla="*/ 4 w 6"/>
                <a:gd name="T73" fmla="*/ 5 h 8"/>
                <a:gd name="T74" fmla="*/ 3 w 6"/>
                <a:gd name="T75" fmla="*/ 5 h 8"/>
                <a:gd name="T76" fmla="*/ 4 w 6"/>
                <a:gd name="T77" fmla="*/ 7 h 8"/>
                <a:gd name="T78" fmla="*/ 5 w 6"/>
                <a:gd name="T7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 h="8">
                  <a:moveTo>
                    <a:pt x="5" y="8"/>
                  </a:moveTo>
                  <a:cubicBezTo>
                    <a:pt x="5" y="8"/>
                    <a:pt x="5" y="8"/>
                    <a:pt x="5" y="8"/>
                  </a:cubicBezTo>
                  <a:cubicBezTo>
                    <a:pt x="4" y="8"/>
                    <a:pt x="4" y="8"/>
                    <a:pt x="4" y="8"/>
                  </a:cubicBezTo>
                  <a:cubicBezTo>
                    <a:pt x="4" y="8"/>
                    <a:pt x="3" y="8"/>
                    <a:pt x="3" y="7"/>
                  </a:cubicBezTo>
                  <a:cubicBezTo>
                    <a:pt x="3" y="7"/>
                    <a:pt x="3" y="7"/>
                    <a:pt x="3" y="7"/>
                  </a:cubicBezTo>
                  <a:cubicBezTo>
                    <a:pt x="3" y="7"/>
                    <a:pt x="2" y="7"/>
                    <a:pt x="2" y="6"/>
                  </a:cubicBezTo>
                  <a:cubicBezTo>
                    <a:pt x="2" y="6"/>
                    <a:pt x="2" y="5"/>
                    <a:pt x="2" y="5"/>
                  </a:cubicBezTo>
                  <a:cubicBezTo>
                    <a:pt x="3" y="4"/>
                    <a:pt x="3" y="4"/>
                    <a:pt x="4" y="4"/>
                  </a:cubicBezTo>
                  <a:cubicBezTo>
                    <a:pt x="4" y="4"/>
                    <a:pt x="4" y="3"/>
                    <a:pt x="5" y="3"/>
                  </a:cubicBezTo>
                  <a:cubicBezTo>
                    <a:pt x="5" y="4"/>
                    <a:pt x="5" y="3"/>
                    <a:pt x="5" y="3"/>
                  </a:cubicBezTo>
                  <a:cubicBezTo>
                    <a:pt x="5" y="3"/>
                    <a:pt x="5" y="3"/>
                    <a:pt x="5" y="3"/>
                  </a:cubicBezTo>
                  <a:cubicBezTo>
                    <a:pt x="5" y="3"/>
                    <a:pt x="5" y="3"/>
                    <a:pt x="5" y="3"/>
                  </a:cubicBezTo>
                  <a:cubicBezTo>
                    <a:pt x="5" y="3"/>
                    <a:pt x="5" y="3"/>
                    <a:pt x="5" y="3"/>
                  </a:cubicBezTo>
                  <a:cubicBezTo>
                    <a:pt x="5" y="3"/>
                    <a:pt x="5" y="3"/>
                    <a:pt x="5" y="3"/>
                  </a:cubicBezTo>
                  <a:cubicBezTo>
                    <a:pt x="5" y="3"/>
                    <a:pt x="5" y="3"/>
                    <a:pt x="4" y="3"/>
                  </a:cubicBezTo>
                  <a:cubicBezTo>
                    <a:pt x="4" y="2"/>
                    <a:pt x="4" y="2"/>
                    <a:pt x="4" y="2"/>
                  </a:cubicBezTo>
                  <a:cubicBezTo>
                    <a:pt x="4" y="2"/>
                    <a:pt x="4" y="2"/>
                    <a:pt x="4" y="2"/>
                  </a:cubicBezTo>
                  <a:cubicBezTo>
                    <a:pt x="4" y="1"/>
                    <a:pt x="4" y="1"/>
                    <a:pt x="4" y="1"/>
                  </a:cubicBezTo>
                  <a:cubicBezTo>
                    <a:pt x="3" y="1"/>
                    <a:pt x="3" y="1"/>
                    <a:pt x="2" y="1"/>
                  </a:cubicBezTo>
                  <a:cubicBezTo>
                    <a:pt x="2" y="1"/>
                    <a:pt x="1" y="1"/>
                    <a:pt x="1" y="1"/>
                  </a:cubicBezTo>
                  <a:cubicBezTo>
                    <a:pt x="1" y="2"/>
                    <a:pt x="1" y="2"/>
                    <a:pt x="0" y="2"/>
                  </a:cubicBezTo>
                  <a:cubicBezTo>
                    <a:pt x="0" y="2"/>
                    <a:pt x="0" y="2"/>
                    <a:pt x="1" y="1"/>
                  </a:cubicBezTo>
                  <a:cubicBezTo>
                    <a:pt x="1" y="1"/>
                    <a:pt x="1" y="0"/>
                    <a:pt x="2" y="0"/>
                  </a:cubicBezTo>
                  <a:cubicBezTo>
                    <a:pt x="2" y="0"/>
                    <a:pt x="3" y="0"/>
                    <a:pt x="3" y="0"/>
                  </a:cubicBezTo>
                  <a:cubicBezTo>
                    <a:pt x="4" y="0"/>
                    <a:pt x="4" y="0"/>
                    <a:pt x="5" y="1"/>
                  </a:cubicBezTo>
                  <a:cubicBezTo>
                    <a:pt x="5" y="1"/>
                    <a:pt x="5" y="1"/>
                    <a:pt x="5" y="1"/>
                  </a:cubicBezTo>
                  <a:cubicBezTo>
                    <a:pt x="5" y="1"/>
                    <a:pt x="5" y="1"/>
                    <a:pt x="5" y="1"/>
                  </a:cubicBezTo>
                  <a:cubicBezTo>
                    <a:pt x="5" y="2"/>
                    <a:pt x="5" y="2"/>
                    <a:pt x="5" y="2"/>
                  </a:cubicBezTo>
                  <a:cubicBezTo>
                    <a:pt x="6" y="2"/>
                    <a:pt x="6" y="3"/>
                    <a:pt x="6" y="3"/>
                  </a:cubicBezTo>
                  <a:cubicBezTo>
                    <a:pt x="6" y="3"/>
                    <a:pt x="6" y="3"/>
                    <a:pt x="6" y="3"/>
                  </a:cubicBezTo>
                  <a:cubicBezTo>
                    <a:pt x="6" y="4"/>
                    <a:pt x="6" y="4"/>
                    <a:pt x="6" y="4"/>
                  </a:cubicBezTo>
                  <a:cubicBezTo>
                    <a:pt x="6" y="4"/>
                    <a:pt x="6" y="4"/>
                    <a:pt x="6" y="4"/>
                  </a:cubicBezTo>
                  <a:cubicBezTo>
                    <a:pt x="6" y="5"/>
                    <a:pt x="6" y="5"/>
                    <a:pt x="6" y="5"/>
                  </a:cubicBezTo>
                  <a:cubicBezTo>
                    <a:pt x="6" y="5"/>
                    <a:pt x="5" y="5"/>
                    <a:pt x="5" y="5"/>
                  </a:cubicBezTo>
                  <a:cubicBezTo>
                    <a:pt x="5" y="5"/>
                    <a:pt x="5" y="5"/>
                    <a:pt x="5" y="5"/>
                  </a:cubicBezTo>
                  <a:cubicBezTo>
                    <a:pt x="5" y="5"/>
                    <a:pt x="5" y="4"/>
                    <a:pt x="5" y="4"/>
                  </a:cubicBezTo>
                  <a:cubicBezTo>
                    <a:pt x="4" y="4"/>
                    <a:pt x="4" y="4"/>
                    <a:pt x="4" y="5"/>
                  </a:cubicBezTo>
                  <a:cubicBezTo>
                    <a:pt x="4" y="5"/>
                    <a:pt x="3" y="5"/>
                    <a:pt x="3" y="5"/>
                  </a:cubicBezTo>
                  <a:cubicBezTo>
                    <a:pt x="3" y="6"/>
                    <a:pt x="3" y="6"/>
                    <a:pt x="4" y="7"/>
                  </a:cubicBezTo>
                  <a:cubicBezTo>
                    <a:pt x="4" y="8"/>
                    <a:pt x="5" y="8"/>
                    <a:pt x="5" y="8"/>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1" name="Freeform 1577">
              <a:extLst>
                <a:ext uri="{FF2B5EF4-FFF2-40B4-BE49-F238E27FC236}">
                  <a16:creationId xmlns:a16="http://schemas.microsoft.com/office/drawing/2014/main" id="{13C1E762-948E-469D-AC63-4DA08D59BABB}"/>
                </a:ext>
              </a:extLst>
            </p:cNvPr>
            <p:cNvSpPr>
              <a:spLocks/>
            </p:cNvSpPr>
            <p:nvPr/>
          </p:nvSpPr>
          <p:spPr bwMode="auto">
            <a:xfrm>
              <a:off x="21321714" y="11932342"/>
              <a:ext cx="155575" cy="141288"/>
            </a:xfrm>
            <a:custGeom>
              <a:avLst/>
              <a:gdLst>
                <a:gd name="T0" fmla="*/ 6 w 47"/>
                <a:gd name="T1" fmla="*/ 5 h 43"/>
                <a:gd name="T2" fmla="*/ 6 w 47"/>
                <a:gd name="T3" fmla="*/ 5 h 43"/>
                <a:gd name="T4" fmla="*/ 0 w 47"/>
                <a:gd name="T5" fmla="*/ 11 h 43"/>
                <a:gd name="T6" fmla="*/ 6 w 47"/>
                <a:gd name="T7" fmla="*/ 17 h 43"/>
                <a:gd name="T8" fmla="*/ 7 w 47"/>
                <a:gd name="T9" fmla="*/ 17 h 43"/>
                <a:gd name="T10" fmla="*/ 7 w 47"/>
                <a:gd name="T11" fmla="*/ 17 h 43"/>
                <a:gd name="T12" fmla="*/ 6 w 47"/>
                <a:gd name="T13" fmla="*/ 34 h 43"/>
                <a:gd name="T14" fmla="*/ 7 w 47"/>
                <a:gd name="T15" fmla="*/ 43 h 43"/>
                <a:gd name="T16" fmla="*/ 10 w 47"/>
                <a:gd name="T17" fmla="*/ 39 h 43"/>
                <a:gd name="T18" fmla="*/ 11 w 47"/>
                <a:gd name="T19" fmla="*/ 29 h 43"/>
                <a:gd name="T20" fmla="*/ 10 w 47"/>
                <a:gd name="T21" fmla="*/ 16 h 43"/>
                <a:gd name="T22" fmla="*/ 25 w 47"/>
                <a:gd name="T23" fmla="*/ 10 h 43"/>
                <a:gd name="T24" fmla="*/ 47 w 47"/>
                <a:gd name="T25" fmla="*/ 8 h 43"/>
                <a:gd name="T26" fmla="*/ 6 w 47"/>
                <a:gd name="T27"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3">
                  <a:moveTo>
                    <a:pt x="6" y="5"/>
                  </a:moveTo>
                  <a:cubicBezTo>
                    <a:pt x="6" y="5"/>
                    <a:pt x="6" y="5"/>
                    <a:pt x="6" y="5"/>
                  </a:cubicBezTo>
                  <a:cubicBezTo>
                    <a:pt x="2" y="5"/>
                    <a:pt x="0" y="8"/>
                    <a:pt x="0" y="11"/>
                  </a:cubicBezTo>
                  <a:cubicBezTo>
                    <a:pt x="0" y="14"/>
                    <a:pt x="2" y="17"/>
                    <a:pt x="6" y="17"/>
                  </a:cubicBezTo>
                  <a:cubicBezTo>
                    <a:pt x="6" y="17"/>
                    <a:pt x="7" y="17"/>
                    <a:pt x="7" y="17"/>
                  </a:cubicBezTo>
                  <a:cubicBezTo>
                    <a:pt x="7" y="17"/>
                    <a:pt x="7" y="17"/>
                    <a:pt x="7" y="17"/>
                  </a:cubicBezTo>
                  <a:cubicBezTo>
                    <a:pt x="6" y="22"/>
                    <a:pt x="5" y="33"/>
                    <a:pt x="6" y="34"/>
                  </a:cubicBezTo>
                  <a:cubicBezTo>
                    <a:pt x="6" y="35"/>
                    <a:pt x="7" y="39"/>
                    <a:pt x="7" y="43"/>
                  </a:cubicBezTo>
                  <a:cubicBezTo>
                    <a:pt x="7" y="43"/>
                    <a:pt x="10" y="41"/>
                    <a:pt x="10" y="39"/>
                  </a:cubicBezTo>
                  <a:cubicBezTo>
                    <a:pt x="10" y="37"/>
                    <a:pt x="10" y="33"/>
                    <a:pt x="11" y="29"/>
                  </a:cubicBezTo>
                  <a:cubicBezTo>
                    <a:pt x="12" y="25"/>
                    <a:pt x="10" y="22"/>
                    <a:pt x="10" y="16"/>
                  </a:cubicBezTo>
                  <a:cubicBezTo>
                    <a:pt x="11" y="16"/>
                    <a:pt x="18" y="12"/>
                    <a:pt x="25" y="10"/>
                  </a:cubicBezTo>
                  <a:cubicBezTo>
                    <a:pt x="31" y="13"/>
                    <a:pt x="42" y="12"/>
                    <a:pt x="47" y="8"/>
                  </a:cubicBezTo>
                  <a:cubicBezTo>
                    <a:pt x="27" y="0"/>
                    <a:pt x="12" y="0"/>
                    <a:pt x="6" y="5"/>
                  </a:cubicBezTo>
                  <a:close/>
                </a:path>
              </a:pathLst>
            </a:custGeom>
            <a:solidFill>
              <a:srgbClr val="754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2" name="Freeform 1578">
              <a:extLst>
                <a:ext uri="{FF2B5EF4-FFF2-40B4-BE49-F238E27FC236}">
                  <a16:creationId xmlns:a16="http://schemas.microsoft.com/office/drawing/2014/main" id="{DD796C8F-CF4A-49AD-987E-4C54BE08FF6F}"/>
                </a:ext>
              </a:extLst>
            </p:cNvPr>
            <p:cNvSpPr>
              <a:spLocks/>
            </p:cNvSpPr>
            <p:nvPr/>
          </p:nvSpPr>
          <p:spPr bwMode="auto">
            <a:xfrm>
              <a:off x="21437601" y="12018067"/>
              <a:ext cx="36513" cy="12700"/>
            </a:xfrm>
            <a:custGeom>
              <a:avLst/>
              <a:gdLst>
                <a:gd name="T0" fmla="*/ 11 w 11"/>
                <a:gd name="T1" fmla="*/ 2 h 4"/>
                <a:gd name="T2" fmla="*/ 10 w 11"/>
                <a:gd name="T3" fmla="*/ 4 h 4"/>
                <a:gd name="T4" fmla="*/ 0 w 11"/>
                <a:gd name="T5" fmla="*/ 2 h 4"/>
                <a:gd name="T6" fmla="*/ 1 w 11"/>
                <a:gd name="T7" fmla="*/ 0 h 4"/>
                <a:gd name="T8" fmla="*/ 11 w 11"/>
                <a:gd name="T9" fmla="*/ 2 h 4"/>
              </a:gdLst>
              <a:ahLst/>
              <a:cxnLst>
                <a:cxn ang="0">
                  <a:pos x="T0" y="T1"/>
                </a:cxn>
                <a:cxn ang="0">
                  <a:pos x="T2" y="T3"/>
                </a:cxn>
                <a:cxn ang="0">
                  <a:pos x="T4" y="T5"/>
                </a:cxn>
                <a:cxn ang="0">
                  <a:pos x="T6" y="T7"/>
                </a:cxn>
                <a:cxn ang="0">
                  <a:pos x="T8" y="T9"/>
                </a:cxn>
              </a:cxnLst>
              <a:rect l="0" t="0" r="r" b="b"/>
              <a:pathLst>
                <a:path w="11" h="4">
                  <a:moveTo>
                    <a:pt x="11" y="2"/>
                  </a:moveTo>
                  <a:cubicBezTo>
                    <a:pt x="11" y="3"/>
                    <a:pt x="10" y="4"/>
                    <a:pt x="10" y="4"/>
                  </a:cubicBezTo>
                  <a:cubicBezTo>
                    <a:pt x="9" y="4"/>
                    <a:pt x="7" y="2"/>
                    <a:pt x="0" y="2"/>
                  </a:cubicBezTo>
                  <a:cubicBezTo>
                    <a:pt x="0" y="2"/>
                    <a:pt x="0" y="1"/>
                    <a:pt x="1" y="0"/>
                  </a:cubicBezTo>
                  <a:cubicBezTo>
                    <a:pt x="2" y="0"/>
                    <a:pt x="9" y="1"/>
                    <a:pt x="11" y="2"/>
                  </a:cubicBezTo>
                  <a:close/>
                </a:path>
              </a:pathLst>
            </a:custGeom>
            <a:solidFill>
              <a:srgbClr val="754D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3" name="Oval 1579">
              <a:extLst>
                <a:ext uri="{FF2B5EF4-FFF2-40B4-BE49-F238E27FC236}">
                  <a16:creationId xmlns:a16="http://schemas.microsoft.com/office/drawing/2014/main" id="{CF9C1FAD-812F-4D36-9097-6169352222BE}"/>
                </a:ext>
              </a:extLst>
            </p:cNvPr>
            <p:cNvSpPr>
              <a:spLocks noChangeArrowheads="1"/>
            </p:cNvSpPr>
            <p:nvPr/>
          </p:nvSpPr>
          <p:spPr bwMode="auto">
            <a:xfrm>
              <a:off x="21383626" y="12037117"/>
              <a:ext cx="17463" cy="23813"/>
            </a:xfrm>
            <a:prstGeom prst="ellipse">
              <a:avLst/>
            </a:prstGeom>
            <a:solidFill>
              <a:srgbClr val="2B18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4" name="Oval 1580">
              <a:extLst>
                <a:ext uri="{FF2B5EF4-FFF2-40B4-BE49-F238E27FC236}">
                  <a16:creationId xmlns:a16="http://schemas.microsoft.com/office/drawing/2014/main" id="{45EEBF01-E64F-4B07-9F49-258F85B36ED5}"/>
                </a:ext>
              </a:extLst>
            </p:cNvPr>
            <p:cNvSpPr>
              <a:spLocks noChangeArrowheads="1"/>
            </p:cNvSpPr>
            <p:nvPr/>
          </p:nvSpPr>
          <p:spPr bwMode="auto">
            <a:xfrm>
              <a:off x="21443951" y="12033942"/>
              <a:ext cx="15875" cy="26988"/>
            </a:xfrm>
            <a:prstGeom prst="ellipse">
              <a:avLst/>
            </a:prstGeom>
            <a:solidFill>
              <a:srgbClr val="2B18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5" name="Freeform 1581">
              <a:extLst>
                <a:ext uri="{FF2B5EF4-FFF2-40B4-BE49-F238E27FC236}">
                  <a16:creationId xmlns:a16="http://schemas.microsoft.com/office/drawing/2014/main" id="{3DB0515B-4851-4DDC-8535-2FEEC9C5D8BF}"/>
                </a:ext>
              </a:extLst>
            </p:cNvPr>
            <p:cNvSpPr>
              <a:spLocks/>
            </p:cNvSpPr>
            <p:nvPr/>
          </p:nvSpPr>
          <p:spPr bwMode="auto">
            <a:xfrm>
              <a:off x="21386801" y="12100617"/>
              <a:ext cx="69850" cy="49213"/>
            </a:xfrm>
            <a:custGeom>
              <a:avLst/>
              <a:gdLst>
                <a:gd name="T0" fmla="*/ 0 w 21"/>
                <a:gd name="T1" fmla="*/ 0 h 15"/>
                <a:gd name="T2" fmla="*/ 21 w 21"/>
                <a:gd name="T3" fmla="*/ 0 h 15"/>
                <a:gd name="T4" fmla="*/ 0 w 21"/>
                <a:gd name="T5" fmla="*/ 0 h 15"/>
              </a:gdLst>
              <a:ahLst/>
              <a:cxnLst>
                <a:cxn ang="0">
                  <a:pos x="T0" y="T1"/>
                </a:cxn>
                <a:cxn ang="0">
                  <a:pos x="T2" y="T3"/>
                </a:cxn>
                <a:cxn ang="0">
                  <a:pos x="T4" y="T5"/>
                </a:cxn>
              </a:cxnLst>
              <a:rect l="0" t="0" r="r" b="b"/>
              <a:pathLst>
                <a:path w="21" h="15">
                  <a:moveTo>
                    <a:pt x="0" y="0"/>
                  </a:moveTo>
                  <a:cubicBezTo>
                    <a:pt x="5" y="2"/>
                    <a:pt x="11" y="4"/>
                    <a:pt x="21" y="0"/>
                  </a:cubicBezTo>
                  <a:cubicBezTo>
                    <a:pt x="15" y="14"/>
                    <a:pt x="8" y="15"/>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6" name="Freeform 1582">
              <a:extLst>
                <a:ext uri="{FF2B5EF4-FFF2-40B4-BE49-F238E27FC236}">
                  <a16:creationId xmlns:a16="http://schemas.microsoft.com/office/drawing/2014/main" id="{7ED2AEA7-1622-425D-B3C1-67B6A9D93E06}"/>
                </a:ext>
              </a:extLst>
            </p:cNvPr>
            <p:cNvSpPr>
              <a:spLocks/>
            </p:cNvSpPr>
            <p:nvPr/>
          </p:nvSpPr>
          <p:spPr bwMode="auto">
            <a:xfrm>
              <a:off x="21380451" y="12097442"/>
              <a:ext cx="14288" cy="6350"/>
            </a:xfrm>
            <a:custGeom>
              <a:avLst/>
              <a:gdLst>
                <a:gd name="T0" fmla="*/ 4 w 4"/>
                <a:gd name="T1" fmla="*/ 1 h 2"/>
                <a:gd name="T2" fmla="*/ 2 w 4"/>
                <a:gd name="T3" fmla="*/ 2 h 2"/>
                <a:gd name="T4" fmla="*/ 1 w 4"/>
                <a:gd name="T5" fmla="*/ 2 h 2"/>
                <a:gd name="T6" fmla="*/ 0 w 4"/>
                <a:gd name="T7" fmla="*/ 2 h 2"/>
                <a:gd name="T8" fmla="*/ 0 w 4"/>
                <a:gd name="T9" fmla="*/ 2 h 2"/>
                <a:gd name="T10" fmla="*/ 2 w 4"/>
                <a:gd name="T11" fmla="*/ 1 h 2"/>
                <a:gd name="T12" fmla="*/ 4 w 4"/>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1"/>
                  </a:moveTo>
                  <a:cubicBezTo>
                    <a:pt x="4" y="1"/>
                    <a:pt x="3" y="1"/>
                    <a:pt x="2" y="2"/>
                  </a:cubicBezTo>
                  <a:cubicBezTo>
                    <a:pt x="1" y="2"/>
                    <a:pt x="1" y="2"/>
                    <a:pt x="1" y="2"/>
                  </a:cubicBezTo>
                  <a:cubicBezTo>
                    <a:pt x="0" y="2"/>
                    <a:pt x="0" y="2"/>
                    <a:pt x="0" y="2"/>
                  </a:cubicBezTo>
                  <a:cubicBezTo>
                    <a:pt x="0" y="2"/>
                    <a:pt x="0" y="2"/>
                    <a:pt x="0" y="2"/>
                  </a:cubicBezTo>
                  <a:cubicBezTo>
                    <a:pt x="1" y="1"/>
                    <a:pt x="1" y="1"/>
                    <a:pt x="2" y="1"/>
                  </a:cubicBezTo>
                  <a:cubicBezTo>
                    <a:pt x="3" y="0"/>
                    <a:pt x="3" y="0"/>
                    <a:pt x="4" y="1"/>
                  </a:cubicBezTo>
                  <a:close/>
                </a:path>
              </a:pathLst>
            </a:custGeom>
            <a:solidFill>
              <a:srgbClr val="A683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77" name="Freeform 1583">
              <a:extLst>
                <a:ext uri="{FF2B5EF4-FFF2-40B4-BE49-F238E27FC236}">
                  <a16:creationId xmlns:a16="http://schemas.microsoft.com/office/drawing/2014/main" id="{32F2670F-1FCD-41C1-9C9B-F688978FC58F}"/>
                </a:ext>
              </a:extLst>
            </p:cNvPr>
            <p:cNvSpPr>
              <a:spLocks noEditPoints="1"/>
            </p:cNvSpPr>
            <p:nvPr/>
          </p:nvSpPr>
          <p:spPr bwMode="auto">
            <a:xfrm>
              <a:off x="21350289" y="12030767"/>
              <a:ext cx="136525" cy="49213"/>
            </a:xfrm>
            <a:custGeom>
              <a:avLst/>
              <a:gdLst>
                <a:gd name="T0" fmla="*/ 15 w 41"/>
                <a:gd name="T1" fmla="*/ 2 h 15"/>
                <a:gd name="T2" fmla="*/ 18 w 41"/>
                <a:gd name="T3" fmla="*/ 6 h 15"/>
                <a:gd name="T4" fmla="*/ 16 w 41"/>
                <a:gd name="T5" fmla="*/ 10 h 15"/>
                <a:gd name="T6" fmla="*/ 9 w 41"/>
                <a:gd name="T7" fmla="*/ 14 h 15"/>
                <a:gd name="T8" fmla="*/ 6 w 41"/>
                <a:gd name="T9" fmla="*/ 13 h 15"/>
                <a:gd name="T10" fmla="*/ 5 w 41"/>
                <a:gd name="T11" fmla="*/ 2 h 15"/>
                <a:gd name="T12" fmla="*/ 9 w 41"/>
                <a:gd name="T13" fmla="*/ 1 h 15"/>
                <a:gd name="T14" fmla="*/ 24 w 41"/>
                <a:gd name="T15" fmla="*/ 4 h 15"/>
                <a:gd name="T16" fmla="*/ 25 w 41"/>
                <a:gd name="T17" fmla="*/ 3 h 15"/>
                <a:gd name="T18" fmla="*/ 38 w 41"/>
                <a:gd name="T19" fmla="*/ 4 h 15"/>
                <a:gd name="T20" fmla="*/ 38 w 41"/>
                <a:gd name="T21" fmla="*/ 10 h 15"/>
                <a:gd name="T22" fmla="*/ 31 w 41"/>
                <a:gd name="T23" fmla="*/ 14 h 15"/>
                <a:gd name="T24" fmla="*/ 27 w 41"/>
                <a:gd name="T25" fmla="*/ 12 h 15"/>
                <a:gd name="T26" fmla="*/ 26 w 41"/>
                <a:gd name="T27" fmla="*/ 12 h 15"/>
                <a:gd name="T28" fmla="*/ 24 w 41"/>
                <a:gd name="T29" fmla="*/ 6 h 15"/>
                <a:gd name="T30" fmla="*/ 0 w 41"/>
                <a:gd name="T31" fmla="*/ 4 h 15"/>
                <a:gd name="T32" fmla="*/ 1 w 41"/>
                <a:gd name="T33" fmla="*/ 5 h 15"/>
                <a:gd name="T34" fmla="*/ 2 w 41"/>
                <a:gd name="T35" fmla="*/ 7 h 15"/>
                <a:gd name="T36" fmla="*/ 3 w 41"/>
                <a:gd name="T37" fmla="*/ 12 h 15"/>
                <a:gd name="T38" fmla="*/ 4 w 41"/>
                <a:gd name="T39" fmla="*/ 13 h 15"/>
                <a:gd name="T40" fmla="*/ 9 w 41"/>
                <a:gd name="T41" fmla="*/ 15 h 15"/>
                <a:gd name="T42" fmla="*/ 19 w 41"/>
                <a:gd name="T43" fmla="*/ 7 h 15"/>
                <a:gd name="T44" fmla="*/ 21 w 41"/>
                <a:gd name="T45" fmla="*/ 5 h 15"/>
                <a:gd name="T46" fmla="*/ 23 w 41"/>
                <a:gd name="T47" fmla="*/ 7 h 15"/>
                <a:gd name="T48" fmla="*/ 27 w 41"/>
                <a:gd name="T49" fmla="*/ 14 h 15"/>
                <a:gd name="T50" fmla="*/ 37 w 41"/>
                <a:gd name="T51" fmla="*/ 13 h 15"/>
                <a:gd name="T52" fmla="*/ 39 w 41"/>
                <a:gd name="T53" fmla="*/ 11 h 15"/>
                <a:gd name="T54" fmla="*/ 41 w 41"/>
                <a:gd name="T55" fmla="*/ 4 h 15"/>
                <a:gd name="T56" fmla="*/ 40 w 41"/>
                <a:gd name="T57" fmla="*/ 1 h 15"/>
                <a:gd name="T58" fmla="*/ 29 w 41"/>
                <a:gd name="T59" fmla="*/ 1 h 15"/>
                <a:gd name="T60" fmla="*/ 21 w 41"/>
                <a:gd name="T61" fmla="*/ 2 h 15"/>
                <a:gd name="T62" fmla="*/ 14 w 41"/>
                <a:gd name="T63" fmla="*/ 1 h 15"/>
                <a:gd name="T64" fmla="*/ 2 w 41"/>
                <a:gd name="T65"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 h="15">
                  <a:moveTo>
                    <a:pt x="9" y="1"/>
                  </a:moveTo>
                  <a:cubicBezTo>
                    <a:pt x="11" y="1"/>
                    <a:pt x="13" y="1"/>
                    <a:pt x="15" y="2"/>
                  </a:cubicBezTo>
                  <a:cubicBezTo>
                    <a:pt x="16" y="3"/>
                    <a:pt x="17" y="3"/>
                    <a:pt x="18" y="4"/>
                  </a:cubicBezTo>
                  <a:cubicBezTo>
                    <a:pt x="18" y="5"/>
                    <a:pt x="18" y="5"/>
                    <a:pt x="18" y="6"/>
                  </a:cubicBezTo>
                  <a:cubicBezTo>
                    <a:pt x="18" y="7"/>
                    <a:pt x="17" y="8"/>
                    <a:pt x="17" y="9"/>
                  </a:cubicBezTo>
                  <a:cubicBezTo>
                    <a:pt x="17" y="10"/>
                    <a:pt x="17" y="10"/>
                    <a:pt x="16" y="10"/>
                  </a:cubicBezTo>
                  <a:cubicBezTo>
                    <a:pt x="15" y="12"/>
                    <a:pt x="13" y="14"/>
                    <a:pt x="11" y="14"/>
                  </a:cubicBezTo>
                  <a:cubicBezTo>
                    <a:pt x="9" y="14"/>
                    <a:pt x="9" y="14"/>
                    <a:pt x="9" y="14"/>
                  </a:cubicBezTo>
                  <a:cubicBezTo>
                    <a:pt x="9" y="14"/>
                    <a:pt x="8" y="14"/>
                    <a:pt x="8" y="14"/>
                  </a:cubicBezTo>
                  <a:cubicBezTo>
                    <a:pt x="7" y="14"/>
                    <a:pt x="7" y="14"/>
                    <a:pt x="6" y="13"/>
                  </a:cubicBezTo>
                  <a:cubicBezTo>
                    <a:pt x="5" y="13"/>
                    <a:pt x="4" y="12"/>
                    <a:pt x="4" y="11"/>
                  </a:cubicBezTo>
                  <a:cubicBezTo>
                    <a:pt x="3" y="8"/>
                    <a:pt x="3" y="4"/>
                    <a:pt x="5" y="2"/>
                  </a:cubicBezTo>
                  <a:cubicBezTo>
                    <a:pt x="5" y="2"/>
                    <a:pt x="5" y="2"/>
                    <a:pt x="6" y="2"/>
                  </a:cubicBezTo>
                  <a:cubicBezTo>
                    <a:pt x="6" y="2"/>
                    <a:pt x="8" y="1"/>
                    <a:pt x="9" y="1"/>
                  </a:cubicBezTo>
                  <a:close/>
                  <a:moveTo>
                    <a:pt x="24" y="6"/>
                  </a:moveTo>
                  <a:cubicBezTo>
                    <a:pt x="24" y="5"/>
                    <a:pt x="24" y="4"/>
                    <a:pt x="24" y="4"/>
                  </a:cubicBezTo>
                  <a:cubicBezTo>
                    <a:pt x="25" y="3"/>
                    <a:pt x="25" y="3"/>
                    <a:pt x="25" y="3"/>
                  </a:cubicBezTo>
                  <a:cubicBezTo>
                    <a:pt x="25" y="3"/>
                    <a:pt x="25" y="3"/>
                    <a:pt x="25" y="3"/>
                  </a:cubicBezTo>
                  <a:cubicBezTo>
                    <a:pt x="27" y="1"/>
                    <a:pt x="30" y="2"/>
                    <a:pt x="32" y="2"/>
                  </a:cubicBezTo>
                  <a:cubicBezTo>
                    <a:pt x="34" y="2"/>
                    <a:pt x="37" y="2"/>
                    <a:pt x="38" y="4"/>
                  </a:cubicBezTo>
                  <a:cubicBezTo>
                    <a:pt x="39" y="4"/>
                    <a:pt x="39" y="5"/>
                    <a:pt x="39" y="6"/>
                  </a:cubicBezTo>
                  <a:cubicBezTo>
                    <a:pt x="39" y="7"/>
                    <a:pt x="38" y="9"/>
                    <a:pt x="38" y="10"/>
                  </a:cubicBezTo>
                  <a:cubicBezTo>
                    <a:pt x="37" y="13"/>
                    <a:pt x="36" y="14"/>
                    <a:pt x="34" y="14"/>
                  </a:cubicBezTo>
                  <a:cubicBezTo>
                    <a:pt x="33" y="14"/>
                    <a:pt x="32" y="14"/>
                    <a:pt x="31" y="14"/>
                  </a:cubicBezTo>
                  <a:cubicBezTo>
                    <a:pt x="31" y="14"/>
                    <a:pt x="30" y="14"/>
                    <a:pt x="30" y="14"/>
                  </a:cubicBezTo>
                  <a:cubicBezTo>
                    <a:pt x="29" y="13"/>
                    <a:pt x="28" y="13"/>
                    <a:pt x="27" y="12"/>
                  </a:cubicBezTo>
                  <a:cubicBezTo>
                    <a:pt x="26" y="12"/>
                    <a:pt x="26" y="12"/>
                    <a:pt x="26" y="12"/>
                  </a:cubicBezTo>
                  <a:cubicBezTo>
                    <a:pt x="26" y="12"/>
                    <a:pt x="26" y="12"/>
                    <a:pt x="26" y="12"/>
                  </a:cubicBezTo>
                  <a:cubicBezTo>
                    <a:pt x="25" y="11"/>
                    <a:pt x="25" y="9"/>
                    <a:pt x="24" y="8"/>
                  </a:cubicBezTo>
                  <a:cubicBezTo>
                    <a:pt x="24" y="7"/>
                    <a:pt x="24" y="6"/>
                    <a:pt x="24" y="6"/>
                  </a:cubicBezTo>
                  <a:close/>
                  <a:moveTo>
                    <a:pt x="0" y="2"/>
                  </a:moveTo>
                  <a:cubicBezTo>
                    <a:pt x="0" y="4"/>
                    <a:pt x="0" y="4"/>
                    <a:pt x="0" y="4"/>
                  </a:cubicBezTo>
                  <a:cubicBezTo>
                    <a:pt x="0" y="4"/>
                    <a:pt x="0" y="4"/>
                    <a:pt x="1" y="4"/>
                  </a:cubicBezTo>
                  <a:cubicBezTo>
                    <a:pt x="1" y="4"/>
                    <a:pt x="1" y="4"/>
                    <a:pt x="1" y="5"/>
                  </a:cubicBezTo>
                  <a:cubicBezTo>
                    <a:pt x="2" y="5"/>
                    <a:pt x="2" y="5"/>
                    <a:pt x="2" y="6"/>
                  </a:cubicBezTo>
                  <a:cubicBezTo>
                    <a:pt x="2" y="7"/>
                    <a:pt x="2" y="7"/>
                    <a:pt x="2" y="7"/>
                  </a:cubicBezTo>
                  <a:cubicBezTo>
                    <a:pt x="2" y="8"/>
                    <a:pt x="2" y="9"/>
                    <a:pt x="2" y="9"/>
                  </a:cubicBezTo>
                  <a:cubicBezTo>
                    <a:pt x="3" y="10"/>
                    <a:pt x="3" y="11"/>
                    <a:pt x="3" y="12"/>
                  </a:cubicBezTo>
                  <a:cubicBezTo>
                    <a:pt x="4" y="12"/>
                    <a:pt x="4" y="12"/>
                    <a:pt x="4" y="12"/>
                  </a:cubicBezTo>
                  <a:cubicBezTo>
                    <a:pt x="4" y="13"/>
                    <a:pt x="4" y="13"/>
                    <a:pt x="4" y="13"/>
                  </a:cubicBezTo>
                  <a:cubicBezTo>
                    <a:pt x="5" y="13"/>
                    <a:pt x="5" y="13"/>
                    <a:pt x="5" y="14"/>
                  </a:cubicBezTo>
                  <a:cubicBezTo>
                    <a:pt x="6" y="14"/>
                    <a:pt x="8" y="15"/>
                    <a:pt x="9" y="15"/>
                  </a:cubicBezTo>
                  <a:cubicBezTo>
                    <a:pt x="11" y="15"/>
                    <a:pt x="12" y="14"/>
                    <a:pt x="14" y="14"/>
                  </a:cubicBezTo>
                  <a:cubicBezTo>
                    <a:pt x="17" y="12"/>
                    <a:pt x="18" y="10"/>
                    <a:pt x="19" y="7"/>
                  </a:cubicBezTo>
                  <a:cubicBezTo>
                    <a:pt x="19" y="7"/>
                    <a:pt x="19" y="7"/>
                    <a:pt x="19" y="6"/>
                  </a:cubicBezTo>
                  <a:cubicBezTo>
                    <a:pt x="20" y="6"/>
                    <a:pt x="20" y="5"/>
                    <a:pt x="21" y="5"/>
                  </a:cubicBezTo>
                  <a:cubicBezTo>
                    <a:pt x="21" y="5"/>
                    <a:pt x="22" y="5"/>
                    <a:pt x="23" y="6"/>
                  </a:cubicBezTo>
                  <a:cubicBezTo>
                    <a:pt x="23" y="6"/>
                    <a:pt x="23" y="7"/>
                    <a:pt x="23" y="7"/>
                  </a:cubicBezTo>
                  <a:cubicBezTo>
                    <a:pt x="23" y="8"/>
                    <a:pt x="24" y="10"/>
                    <a:pt x="25" y="11"/>
                  </a:cubicBezTo>
                  <a:cubicBezTo>
                    <a:pt x="25" y="12"/>
                    <a:pt x="26" y="13"/>
                    <a:pt x="27" y="14"/>
                  </a:cubicBezTo>
                  <a:cubicBezTo>
                    <a:pt x="29" y="15"/>
                    <a:pt x="31" y="15"/>
                    <a:pt x="33" y="15"/>
                  </a:cubicBezTo>
                  <a:cubicBezTo>
                    <a:pt x="34" y="15"/>
                    <a:pt x="36" y="14"/>
                    <a:pt x="37" y="13"/>
                  </a:cubicBezTo>
                  <a:cubicBezTo>
                    <a:pt x="38" y="13"/>
                    <a:pt x="38" y="13"/>
                    <a:pt x="38" y="13"/>
                  </a:cubicBezTo>
                  <a:cubicBezTo>
                    <a:pt x="38" y="12"/>
                    <a:pt x="39" y="12"/>
                    <a:pt x="39" y="11"/>
                  </a:cubicBezTo>
                  <a:cubicBezTo>
                    <a:pt x="40" y="9"/>
                    <a:pt x="40" y="6"/>
                    <a:pt x="40" y="5"/>
                  </a:cubicBezTo>
                  <a:cubicBezTo>
                    <a:pt x="41" y="4"/>
                    <a:pt x="41" y="5"/>
                    <a:pt x="41" y="4"/>
                  </a:cubicBezTo>
                  <a:cubicBezTo>
                    <a:pt x="41" y="4"/>
                    <a:pt x="41" y="2"/>
                    <a:pt x="41" y="2"/>
                  </a:cubicBezTo>
                  <a:cubicBezTo>
                    <a:pt x="41" y="2"/>
                    <a:pt x="40" y="1"/>
                    <a:pt x="40" y="1"/>
                  </a:cubicBezTo>
                  <a:cubicBezTo>
                    <a:pt x="35" y="1"/>
                    <a:pt x="35" y="1"/>
                    <a:pt x="35" y="1"/>
                  </a:cubicBezTo>
                  <a:cubicBezTo>
                    <a:pt x="33" y="1"/>
                    <a:pt x="31" y="1"/>
                    <a:pt x="29" y="1"/>
                  </a:cubicBezTo>
                  <a:cubicBezTo>
                    <a:pt x="27" y="1"/>
                    <a:pt x="26" y="1"/>
                    <a:pt x="24" y="2"/>
                  </a:cubicBezTo>
                  <a:cubicBezTo>
                    <a:pt x="23" y="2"/>
                    <a:pt x="22" y="2"/>
                    <a:pt x="21" y="2"/>
                  </a:cubicBezTo>
                  <a:cubicBezTo>
                    <a:pt x="19" y="2"/>
                    <a:pt x="18" y="2"/>
                    <a:pt x="16" y="1"/>
                  </a:cubicBezTo>
                  <a:cubicBezTo>
                    <a:pt x="15" y="1"/>
                    <a:pt x="15" y="1"/>
                    <a:pt x="14" y="1"/>
                  </a:cubicBezTo>
                  <a:cubicBezTo>
                    <a:pt x="11" y="0"/>
                    <a:pt x="10" y="1"/>
                    <a:pt x="7" y="1"/>
                  </a:cubicBezTo>
                  <a:cubicBezTo>
                    <a:pt x="2" y="1"/>
                    <a:pt x="2" y="1"/>
                    <a:pt x="2" y="1"/>
                  </a:cubicBezTo>
                  <a:cubicBezTo>
                    <a:pt x="1" y="1"/>
                    <a:pt x="0" y="1"/>
                    <a:pt x="0" y="2"/>
                  </a:cubicBezTo>
                  <a:close/>
                </a:path>
              </a:pathLst>
            </a:custGeom>
            <a:solidFill>
              <a:srgbClr val="2B18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nvGrpSpPr>
          <p:cNvPr id="78" name="กลุ่ม 695">
            <a:extLst>
              <a:ext uri="{FF2B5EF4-FFF2-40B4-BE49-F238E27FC236}">
                <a16:creationId xmlns:a16="http://schemas.microsoft.com/office/drawing/2014/main" id="{C89CADAC-A244-46E6-BE42-6EAEC52335E5}"/>
              </a:ext>
            </a:extLst>
          </p:cNvPr>
          <p:cNvGrpSpPr/>
          <p:nvPr/>
        </p:nvGrpSpPr>
        <p:grpSpPr>
          <a:xfrm>
            <a:off x="743754" y="3288236"/>
            <a:ext cx="1098629" cy="1098629"/>
            <a:chOff x="20456526" y="12226030"/>
            <a:chExt cx="506413" cy="506413"/>
          </a:xfrm>
        </p:grpSpPr>
        <p:sp>
          <p:nvSpPr>
            <p:cNvPr id="79" name="Oval 1613">
              <a:extLst>
                <a:ext uri="{FF2B5EF4-FFF2-40B4-BE49-F238E27FC236}">
                  <a16:creationId xmlns:a16="http://schemas.microsoft.com/office/drawing/2014/main" id="{2BCDC64A-4A82-4959-829D-B478C7593CCE}"/>
                </a:ext>
              </a:extLst>
            </p:cNvPr>
            <p:cNvSpPr>
              <a:spLocks noChangeArrowheads="1"/>
            </p:cNvSpPr>
            <p:nvPr/>
          </p:nvSpPr>
          <p:spPr bwMode="auto">
            <a:xfrm>
              <a:off x="20456526" y="12226030"/>
              <a:ext cx="506413" cy="5064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80" name="Oval 1615">
              <a:extLst>
                <a:ext uri="{FF2B5EF4-FFF2-40B4-BE49-F238E27FC236}">
                  <a16:creationId xmlns:a16="http://schemas.microsoft.com/office/drawing/2014/main" id="{372E0FD2-9664-424E-B3F2-97F8112F0C7A}"/>
                </a:ext>
              </a:extLst>
            </p:cNvPr>
            <p:cNvSpPr>
              <a:spLocks noChangeArrowheads="1"/>
            </p:cNvSpPr>
            <p:nvPr/>
          </p:nvSpPr>
          <p:spPr bwMode="auto">
            <a:xfrm>
              <a:off x="20481926" y="12253017"/>
              <a:ext cx="458788" cy="454025"/>
            </a:xfrm>
            <a:prstGeom prst="ellipse">
              <a:avLst/>
            </a:prstGeom>
            <a:solidFill>
              <a:srgbClr val="F399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81" name="Freeform 1616">
              <a:extLst>
                <a:ext uri="{FF2B5EF4-FFF2-40B4-BE49-F238E27FC236}">
                  <a16:creationId xmlns:a16="http://schemas.microsoft.com/office/drawing/2014/main" id="{F96A3358-8B06-4810-A573-9CC50B57A467}"/>
                </a:ext>
              </a:extLst>
            </p:cNvPr>
            <p:cNvSpPr>
              <a:spLocks/>
            </p:cNvSpPr>
            <p:nvPr/>
          </p:nvSpPr>
          <p:spPr bwMode="auto">
            <a:xfrm>
              <a:off x="20810538" y="1237842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D086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82" name="Freeform 1617">
              <a:extLst>
                <a:ext uri="{FF2B5EF4-FFF2-40B4-BE49-F238E27FC236}">
                  <a16:creationId xmlns:a16="http://schemas.microsoft.com/office/drawing/2014/main" id="{EF21D186-396A-42D6-8E18-6044311EF64A}"/>
                </a:ext>
              </a:extLst>
            </p:cNvPr>
            <p:cNvSpPr>
              <a:spLocks/>
            </p:cNvSpPr>
            <p:nvPr/>
          </p:nvSpPr>
          <p:spPr bwMode="auto">
            <a:xfrm>
              <a:off x="20810538" y="12378429"/>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83" name="Freeform 1618">
              <a:extLst>
                <a:ext uri="{FF2B5EF4-FFF2-40B4-BE49-F238E27FC236}">
                  <a16:creationId xmlns:a16="http://schemas.microsoft.com/office/drawing/2014/main" id="{E94765DC-5653-4975-AEC1-BB916C687A5D}"/>
                </a:ext>
              </a:extLst>
            </p:cNvPr>
            <p:cNvSpPr>
              <a:spLocks noEditPoints="1"/>
            </p:cNvSpPr>
            <p:nvPr/>
          </p:nvSpPr>
          <p:spPr bwMode="auto">
            <a:xfrm>
              <a:off x="20810538" y="12378429"/>
              <a:ext cx="0" cy="3175"/>
            </a:xfrm>
            <a:custGeom>
              <a:avLst/>
              <a:gdLst>
                <a:gd name="T0" fmla="*/ 1 h 1"/>
                <a:gd name="T1" fmla="*/ 1 h 1"/>
                <a:gd name="T2" fmla="*/ 1 h 1"/>
                <a:gd name="T3" fmla="*/ 0 h 1"/>
                <a:gd name="T4" fmla="*/ 1 h 1"/>
                <a:gd name="T5" fmla="*/ 0 h 1"/>
              </a:gdLst>
              <a:ahLst/>
              <a:cxnLst>
                <a:cxn ang="0">
                  <a:pos x="0" y="T0"/>
                </a:cxn>
                <a:cxn ang="0">
                  <a:pos x="0" y="T1"/>
                </a:cxn>
                <a:cxn ang="0">
                  <a:pos x="0" y="T2"/>
                </a:cxn>
                <a:cxn ang="0">
                  <a:pos x="0" y="T3"/>
                </a:cxn>
                <a:cxn ang="0">
                  <a:pos x="0" y="T4"/>
                </a:cxn>
                <a:cxn ang="0">
                  <a:pos x="0" y="T5"/>
                </a:cxn>
              </a:cxnLst>
              <a:rect l="0" t="0" r="r" b="b"/>
              <a:pathLst>
                <a:path h="1">
                  <a:moveTo>
                    <a:pt x="0" y="1"/>
                  </a:moveTo>
                  <a:cubicBezTo>
                    <a:pt x="0" y="1"/>
                    <a:pt x="0" y="1"/>
                    <a:pt x="0" y="1"/>
                  </a:cubicBezTo>
                  <a:cubicBezTo>
                    <a:pt x="0" y="1"/>
                    <a:pt x="0" y="1"/>
                    <a:pt x="0" y="1"/>
                  </a:cubicBezTo>
                  <a:moveTo>
                    <a:pt x="0" y="0"/>
                  </a:moveTo>
                  <a:cubicBezTo>
                    <a:pt x="0" y="0"/>
                    <a:pt x="0" y="0"/>
                    <a:pt x="0" y="1"/>
                  </a:cubicBezTo>
                  <a:cubicBezTo>
                    <a:pt x="0" y="0"/>
                    <a:pt x="0" y="0"/>
                    <a:pt x="0" y="0"/>
                  </a:cubicBezTo>
                </a:path>
              </a:pathLst>
            </a:custGeom>
            <a:solidFill>
              <a:srgbClr val="D086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84" name="Freeform 1619">
              <a:extLst>
                <a:ext uri="{FF2B5EF4-FFF2-40B4-BE49-F238E27FC236}">
                  <a16:creationId xmlns:a16="http://schemas.microsoft.com/office/drawing/2014/main" id="{8B69935B-A64B-4EAC-8A95-1B1661D2A055}"/>
                </a:ext>
              </a:extLst>
            </p:cNvPr>
            <p:cNvSpPr>
              <a:spLocks/>
            </p:cNvSpPr>
            <p:nvPr/>
          </p:nvSpPr>
          <p:spPr bwMode="auto">
            <a:xfrm>
              <a:off x="20658138" y="12494317"/>
              <a:ext cx="100013" cy="100013"/>
            </a:xfrm>
            <a:custGeom>
              <a:avLst/>
              <a:gdLst>
                <a:gd name="T0" fmla="*/ 29 w 30"/>
                <a:gd name="T1" fmla="*/ 15 h 30"/>
                <a:gd name="T2" fmla="*/ 26 w 30"/>
                <a:gd name="T3" fmla="*/ 1 h 30"/>
                <a:gd name="T4" fmla="*/ 4 w 30"/>
                <a:gd name="T5" fmla="*/ 0 h 30"/>
                <a:gd name="T6" fmla="*/ 0 w 30"/>
                <a:gd name="T7" fmla="*/ 15 h 30"/>
                <a:gd name="T8" fmla="*/ 13 w 30"/>
                <a:gd name="T9" fmla="*/ 29 h 30"/>
                <a:gd name="T10" fmla="*/ 29 w 30"/>
                <a:gd name="T11" fmla="*/ 15 h 30"/>
              </a:gdLst>
              <a:ahLst/>
              <a:cxnLst>
                <a:cxn ang="0">
                  <a:pos x="T0" y="T1"/>
                </a:cxn>
                <a:cxn ang="0">
                  <a:pos x="T2" y="T3"/>
                </a:cxn>
                <a:cxn ang="0">
                  <a:pos x="T4" y="T5"/>
                </a:cxn>
                <a:cxn ang="0">
                  <a:pos x="T6" y="T7"/>
                </a:cxn>
                <a:cxn ang="0">
                  <a:pos x="T8" y="T9"/>
                </a:cxn>
                <a:cxn ang="0">
                  <a:pos x="T10" y="T11"/>
                </a:cxn>
              </a:cxnLst>
              <a:rect l="0" t="0" r="r" b="b"/>
              <a:pathLst>
                <a:path w="30" h="30">
                  <a:moveTo>
                    <a:pt x="29" y="15"/>
                  </a:moveTo>
                  <a:cubicBezTo>
                    <a:pt x="29" y="15"/>
                    <a:pt x="26" y="15"/>
                    <a:pt x="26" y="1"/>
                  </a:cubicBezTo>
                  <a:cubicBezTo>
                    <a:pt x="19" y="0"/>
                    <a:pt x="4" y="0"/>
                    <a:pt x="4" y="0"/>
                  </a:cubicBezTo>
                  <a:cubicBezTo>
                    <a:pt x="4" y="0"/>
                    <a:pt x="7" y="16"/>
                    <a:pt x="0" y="15"/>
                  </a:cubicBezTo>
                  <a:cubicBezTo>
                    <a:pt x="0" y="15"/>
                    <a:pt x="2" y="29"/>
                    <a:pt x="13" y="29"/>
                  </a:cubicBezTo>
                  <a:cubicBezTo>
                    <a:pt x="25" y="30"/>
                    <a:pt x="30" y="18"/>
                    <a:pt x="29" y="15"/>
                  </a:cubicBezTo>
                </a:path>
              </a:pathLst>
            </a:custGeom>
            <a:solidFill>
              <a:srgbClr val="AF6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85" name="Freeform 1620">
              <a:extLst>
                <a:ext uri="{FF2B5EF4-FFF2-40B4-BE49-F238E27FC236}">
                  <a16:creationId xmlns:a16="http://schemas.microsoft.com/office/drawing/2014/main" id="{1A5DF0BC-1A1F-43C2-9740-C9D44D31A729}"/>
                </a:ext>
              </a:extLst>
            </p:cNvPr>
            <p:cNvSpPr>
              <a:spLocks noEditPoints="1"/>
            </p:cNvSpPr>
            <p:nvPr/>
          </p:nvSpPr>
          <p:spPr bwMode="auto">
            <a:xfrm>
              <a:off x="20670838" y="12494317"/>
              <a:ext cx="76200" cy="30163"/>
            </a:xfrm>
            <a:custGeom>
              <a:avLst/>
              <a:gdLst>
                <a:gd name="T0" fmla="*/ 0 w 23"/>
                <a:gd name="T1" fmla="*/ 0 h 9"/>
                <a:gd name="T2" fmla="*/ 0 w 23"/>
                <a:gd name="T3" fmla="*/ 9 h 9"/>
                <a:gd name="T4" fmla="*/ 0 w 23"/>
                <a:gd name="T5" fmla="*/ 9 h 9"/>
                <a:gd name="T6" fmla="*/ 0 w 23"/>
                <a:gd name="T7" fmla="*/ 0 h 9"/>
                <a:gd name="T8" fmla="*/ 0 w 23"/>
                <a:gd name="T9" fmla="*/ 0 h 9"/>
                <a:gd name="T10" fmla="*/ 0 w 23"/>
                <a:gd name="T11" fmla="*/ 0 h 9"/>
                <a:gd name="T12" fmla="*/ 22 w 23"/>
                <a:gd name="T13" fmla="*/ 1 h 9"/>
                <a:gd name="T14" fmla="*/ 23 w 23"/>
                <a:gd name="T15" fmla="*/ 7 h 9"/>
                <a:gd name="T16" fmla="*/ 22 w 23"/>
                <a:gd name="T17" fmla="*/ 1 h 9"/>
                <a:gd name="T18" fmla="*/ 0 w 23"/>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9">
                  <a:moveTo>
                    <a:pt x="0" y="0"/>
                  </a:moveTo>
                  <a:cubicBezTo>
                    <a:pt x="0" y="0"/>
                    <a:pt x="1" y="5"/>
                    <a:pt x="0" y="9"/>
                  </a:cubicBezTo>
                  <a:cubicBezTo>
                    <a:pt x="0" y="9"/>
                    <a:pt x="0" y="9"/>
                    <a:pt x="0" y="9"/>
                  </a:cubicBezTo>
                  <a:cubicBezTo>
                    <a:pt x="1" y="5"/>
                    <a:pt x="0" y="0"/>
                    <a:pt x="0" y="0"/>
                  </a:cubicBezTo>
                  <a:moveTo>
                    <a:pt x="0" y="0"/>
                  </a:moveTo>
                  <a:cubicBezTo>
                    <a:pt x="0" y="0"/>
                    <a:pt x="0" y="0"/>
                    <a:pt x="0" y="0"/>
                  </a:cubicBezTo>
                  <a:cubicBezTo>
                    <a:pt x="0" y="0"/>
                    <a:pt x="15" y="0"/>
                    <a:pt x="22" y="1"/>
                  </a:cubicBezTo>
                  <a:cubicBezTo>
                    <a:pt x="22" y="3"/>
                    <a:pt x="22" y="5"/>
                    <a:pt x="23" y="7"/>
                  </a:cubicBezTo>
                  <a:cubicBezTo>
                    <a:pt x="22" y="5"/>
                    <a:pt x="22" y="3"/>
                    <a:pt x="22" y="1"/>
                  </a:cubicBezTo>
                  <a:cubicBezTo>
                    <a:pt x="15" y="0"/>
                    <a:pt x="0" y="0"/>
                    <a:pt x="0" y="0"/>
                  </a:cubicBezTo>
                </a:path>
              </a:pathLst>
            </a:custGeom>
            <a:solidFill>
              <a:srgbClr val="E88F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86" name="Freeform 1621">
              <a:extLst>
                <a:ext uri="{FF2B5EF4-FFF2-40B4-BE49-F238E27FC236}">
                  <a16:creationId xmlns:a16="http://schemas.microsoft.com/office/drawing/2014/main" id="{98F5DEE0-9FA7-4CC8-B01B-78F9F0CC5FB1}"/>
                </a:ext>
              </a:extLst>
            </p:cNvPr>
            <p:cNvSpPr>
              <a:spLocks/>
            </p:cNvSpPr>
            <p:nvPr/>
          </p:nvSpPr>
          <p:spPr bwMode="auto">
            <a:xfrm>
              <a:off x="20670838" y="12494317"/>
              <a:ext cx="84138" cy="53975"/>
            </a:xfrm>
            <a:custGeom>
              <a:avLst/>
              <a:gdLst>
                <a:gd name="T0" fmla="*/ 0 w 25"/>
                <a:gd name="T1" fmla="*/ 0 h 16"/>
                <a:gd name="T2" fmla="*/ 0 w 25"/>
                <a:gd name="T3" fmla="*/ 0 h 16"/>
                <a:gd name="T4" fmla="*/ 0 w 25"/>
                <a:gd name="T5" fmla="*/ 9 h 16"/>
                <a:gd name="T6" fmla="*/ 25 w 25"/>
                <a:gd name="T7" fmla="*/ 16 h 16"/>
                <a:gd name="T8" fmla="*/ 25 w 25"/>
                <a:gd name="T9" fmla="*/ 15 h 16"/>
                <a:gd name="T10" fmla="*/ 23 w 25"/>
                <a:gd name="T11" fmla="*/ 7 h 16"/>
                <a:gd name="T12" fmla="*/ 22 w 25"/>
                <a:gd name="T13" fmla="*/ 1 h 16"/>
                <a:gd name="T14" fmla="*/ 0 w 25"/>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6">
                  <a:moveTo>
                    <a:pt x="0" y="0"/>
                  </a:moveTo>
                  <a:cubicBezTo>
                    <a:pt x="0" y="0"/>
                    <a:pt x="0" y="0"/>
                    <a:pt x="0" y="0"/>
                  </a:cubicBezTo>
                  <a:cubicBezTo>
                    <a:pt x="0" y="0"/>
                    <a:pt x="1" y="5"/>
                    <a:pt x="0" y="9"/>
                  </a:cubicBezTo>
                  <a:cubicBezTo>
                    <a:pt x="9" y="12"/>
                    <a:pt x="17" y="15"/>
                    <a:pt x="25" y="16"/>
                  </a:cubicBezTo>
                  <a:cubicBezTo>
                    <a:pt x="25" y="16"/>
                    <a:pt x="25" y="15"/>
                    <a:pt x="25" y="15"/>
                  </a:cubicBezTo>
                  <a:cubicBezTo>
                    <a:pt x="25" y="15"/>
                    <a:pt x="23" y="15"/>
                    <a:pt x="23" y="7"/>
                  </a:cubicBezTo>
                  <a:cubicBezTo>
                    <a:pt x="22" y="5"/>
                    <a:pt x="22" y="3"/>
                    <a:pt x="22" y="1"/>
                  </a:cubicBezTo>
                  <a:cubicBezTo>
                    <a:pt x="15" y="0"/>
                    <a:pt x="0" y="0"/>
                    <a:pt x="0" y="0"/>
                  </a:cubicBezTo>
                </a:path>
              </a:pathLst>
            </a:custGeom>
            <a:solidFill>
              <a:srgbClr val="A86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87" name="Freeform 1622">
              <a:extLst>
                <a:ext uri="{FF2B5EF4-FFF2-40B4-BE49-F238E27FC236}">
                  <a16:creationId xmlns:a16="http://schemas.microsoft.com/office/drawing/2014/main" id="{A454E419-C6D5-4B14-BDE1-6C139E613D62}"/>
                </a:ext>
              </a:extLst>
            </p:cNvPr>
            <p:cNvSpPr>
              <a:spLocks/>
            </p:cNvSpPr>
            <p:nvPr/>
          </p:nvSpPr>
          <p:spPr bwMode="auto">
            <a:xfrm>
              <a:off x="20569238" y="12543529"/>
              <a:ext cx="280988" cy="160338"/>
            </a:xfrm>
            <a:custGeom>
              <a:avLst/>
              <a:gdLst>
                <a:gd name="T0" fmla="*/ 25 w 85"/>
                <a:gd name="T1" fmla="*/ 0 h 48"/>
                <a:gd name="T2" fmla="*/ 0 w 85"/>
                <a:gd name="T3" fmla="*/ 24 h 48"/>
                <a:gd name="T4" fmla="*/ 0 w 85"/>
                <a:gd name="T5" fmla="*/ 34 h 48"/>
                <a:gd name="T6" fmla="*/ 43 w 85"/>
                <a:gd name="T7" fmla="*/ 48 h 48"/>
                <a:gd name="T8" fmla="*/ 85 w 85"/>
                <a:gd name="T9" fmla="*/ 34 h 48"/>
                <a:gd name="T10" fmla="*/ 85 w 85"/>
                <a:gd name="T11" fmla="*/ 24 h 48"/>
                <a:gd name="T12" fmla="*/ 61 w 85"/>
                <a:gd name="T13" fmla="*/ 1 h 48"/>
                <a:gd name="T14" fmla="*/ 42 w 85"/>
                <a:gd name="T15" fmla="*/ 6 h 48"/>
                <a:gd name="T16" fmla="*/ 25 w 85"/>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48">
                  <a:moveTo>
                    <a:pt x="25" y="0"/>
                  </a:moveTo>
                  <a:cubicBezTo>
                    <a:pt x="11" y="1"/>
                    <a:pt x="0" y="11"/>
                    <a:pt x="0" y="24"/>
                  </a:cubicBezTo>
                  <a:cubicBezTo>
                    <a:pt x="0" y="34"/>
                    <a:pt x="0" y="34"/>
                    <a:pt x="0" y="34"/>
                  </a:cubicBezTo>
                  <a:cubicBezTo>
                    <a:pt x="12" y="43"/>
                    <a:pt x="26" y="48"/>
                    <a:pt x="43" y="48"/>
                  </a:cubicBezTo>
                  <a:cubicBezTo>
                    <a:pt x="59" y="48"/>
                    <a:pt x="73" y="43"/>
                    <a:pt x="85" y="34"/>
                  </a:cubicBezTo>
                  <a:cubicBezTo>
                    <a:pt x="85" y="24"/>
                    <a:pt x="85" y="24"/>
                    <a:pt x="85" y="24"/>
                  </a:cubicBezTo>
                  <a:cubicBezTo>
                    <a:pt x="85" y="11"/>
                    <a:pt x="76" y="2"/>
                    <a:pt x="61" y="1"/>
                  </a:cubicBezTo>
                  <a:cubicBezTo>
                    <a:pt x="61" y="1"/>
                    <a:pt x="52" y="7"/>
                    <a:pt x="42" y="6"/>
                  </a:cubicBezTo>
                  <a:cubicBezTo>
                    <a:pt x="34" y="6"/>
                    <a:pt x="25" y="0"/>
                    <a:pt x="25" y="0"/>
                  </a:cubicBezTo>
                  <a:close/>
                </a:path>
              </a:pathLst>
            </a:custGeom>
            <a:solidFill>
              <a:srgbClr val="D2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88" name="Freeform 1623">
              <a:extLst>
                <a:ext uri="{FF2B5EF4-FFF2-40B4-BE49-F238E27FC236}">
                  <a16:creationId xmlns:a16="http://schemas.microsoft.com/office/drawing/2014/main" id="{C094EEFE-D480-42E6-BF14-956FC728F13B}"/>
                </a:ext>
              </a:extLst>
            </p:cNvPr>
            <p:cNvSpPr>
              <a:spLocks/>
            </p:cNvSpPr>
            <p:nvPr/>
          </p:nvSpPr>
          <p:spPr bwMode="auto">
            <a:xfrm>
              <a:off x="20694651" y="12587979"/>
              <a:ext cx="39688" cy="85725"/>
            </a:xfrm>
            <a:custGeom>
              <a:avLst/>
              <a:gdLst>
                <a:gd name="T0" fmla="*/ 8 w 25"/>
                <a:gd name="T1" fmla="*/ 0 h 54"/>
                <a:gd name="T2" fmla="*/ 0 w 25"/>
                <a:gd name="T3" fmla="*/ 54 h 54"/>
                <a:gd name="T4" fmla="*/ 25 w 25"/>
                <a:gd name="T5" fmla="*/ 54 h 54"/>
                <a:gd name="T6" fmla="*/ 11 w 25"/>
                <a:gd name="T7" fmla="*/ 0 h 54"/>
                <a:gd name="T8" fmla="*/ 8 w 25"/>
                <a:gd name="T9" fmla="*/ 0 h 54"/>
              </a:gdLst>
              <a:ahLst/>
              <a:cxnLst>
                <a:cxn ang="0">
                  <a:pos x="T0" y="T1"/>
                </a:cxn>
                <a:cxn ang="0">
                  <a:pos x="T2" y="T3"/>
                </a:cxn>
                <a:cxn ang="0">
                  <a:pos x="T4" y="T5"/>
                </a:cxn>
                <a:cxn ang="0">
                  <a:pos x="T6" y="T7"/>
                </a:cxn>
                <a:cxn ang="0">
                  <a:pos x="T8" y="T9"/>
                </a:cxn>
              </a:cxnLst>
              <a:rect l="0" t="0" r="r" b="b"/>
              <a:pathLst>
                <a:path w="25" h="54">
                  <a:moveTo>
                    <a:pt x="8" y="0"/>
                  </a:moveTo>
                  <a:lnTo>
                    <a:pt x="0" y="54"/>
                  </a:lnTo>
                  <a:lnTo>
                    <a:pt x="25" y="54"/>
                  </a:lnTo>
                  <a:lnTo>
                    <a:pt x="11" y="0"/>
                  </a:lnTo>
                  <a:lnTo>
                    <a:pt x="8" y="0"/>
                  </a:lnTo>
                  <a:close/>
                </a:path>
              </a:pathLst>
            </a:custGeom>
            <a:solidFill>
              <a:srgbClr val="4F82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89" name="Freeform 1624">
              <a:extLst>
                <a:ext uri="{FF2B5EF4-FFF2-40B4-BE49-F238E27FC236}">
                  <a16:creationId xmlns:a16="http://schemas.microsoft.com/office/drawing/2014/main" id="{6C104739-0C59-4F22-9EC2-AD1BB0BB1F47}"/>
                </a:ext>
              </a:extLst>
            </p:cNvPr>
            <p:cNvSpPr>
              <a:spLocks/>
            </p:cNvSpPr>
            <p:nvPr/>
          </p:nvSpPr>
          <p:spPr bwMode="auto">
            <a:xfrm>
              <a:off x="20694651" y="12564167"/>
              <a:ext cx="30163" cy="23813"/>
            </a:xfrm>
            <a:custGeom>
              <a:avLst/>
              <a:gdLst>
                <a:gd name="T0" fmla="*/ 9 w 9"/>
                <a:gd name="T1" fmla="*/ 0 h 7"/>
                <a:gd name="T2" fmla="*/ 5 w 9"/>
                <a:gd name="T3" fmla="*/ 7 h 7"/>
                <a:gd name="T4" fmla="*/ 4 w 9"/>
                <a:gd name="T5" fmla="*/ 7 h 7"/>
                <a:gd name="T6" fmla="*/ 0 w 9"/>
                <a:gd name="T7" fmla="*/ 0 h 7"/>
                <a:gd name="T8" fmla="*/ 9 w 9"/>
                <a:gd name="T9" fmla="*/ 0 h 7"/>
              </a:gdLst>
              <a:ahLst/>
              <a:cxnLst>
                <a:cxn ang="0">
                  <a:pos x="T0" y="T1"/>
                </a:cxn>
                <a:cxn ang="0">
                  <a:pos x="T2" y="T3"/>
                </a:cxn>
                <a:cxn ang="0">
                  <a:pos x="T4" y="T5"/>
                </a:cxn>
                <a:cxn ang="0">
                  <a:pos x="T6" y="T7"/>
                </a:cxn>
                <a:cxn ang="0">
                  <a:pos x="T8" y="T9"/>
                </a:cxn>
              </a:cxnLst>
              <a:rect l="0" t="0" r="r" b="b"/>
              <a:pathLst>
                <a:path w="9" h="7">
                  <a:moveTo>
                    <a:pt x="9" y="0"/>
                  </a:moveTo>
                  <a:cubicBezTo>
                    <a:pt x="5" y="7"/>
                    <a:pt x="5" y="7"/>
                    <a:pt x="5" y="7"/>
                  </a:cubicBezTo>
                  <a:cubicBezTo>
                    <a:pt x="5" y="7"/>
                    <a:pt x="4" y="7"/>
                    <a:pt x="4" y="7"/>
                  </a:cubicBezTo>
                  <a:cubicBezTo>
                    <a:pt x="0" y="0"/>
                    <a:pt x="0" y="0"/>
                    <a:pt x="0" y="0"/>
                  </a:cubicBezTo>
                  <a:lnTo>
                    <a:pt x="9" y="0"/>
                  </a:lnTo>
                  <a:close/>
                </a:path>
              </a:pathLst>
            </a:custGeom>
            <a:solidFill>
              <a:srgbClr val="4F82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90" name="Freeform 1625">
              <a:extLst>
                <a:ext uri="{FF2B5EF4-FFF2-40B4-BE49-F238E27FC236}">
                  <a16:creationId xmlns:a16="http://schemas.microsoft.com/office/drawing/2014/main" id="{3C8360EE-74B2-40BA-8672-828CD13CF30B}"/>
                </a:ext>
              </a:extLst>
            </p:cNvPr>
            <p:cNvSpPr>
              <a:spLocks/>
            </p:cNvSpPr>
            <p:nvPr/>
          </p:nvSpPr>
          <p:spPr bwMode="auto">
            <a:xfrm>
              <a:off x="20558126" y="12540354"/>
              <a:ext cx="301625" cy="169863"/>
            </a:xfrm>
            <a:custGeom>
              <a:avLst/>
              <a:gdLst>
                <a:gd name="T0" fmla="*/ 27 w 91"/>
                <a:gd name="T1" fmla="*/ 0 h 51"/>
                <a:gd name="T2" fmla="*/ 0 w 91"/>
                <a:gd name="T3" fmla="*/ 25 h 51"/>
                <a:gd name="T4" fmla="*/ 0 w 91"/>
                <a:gd name="T5" fmla="*/ 35 h 51"/>
                <a:gd name="T6" fmla="*/ 46 w 91"/>
                <a:gd name="T7" fmla="*/ 51 h 51"/>
                <a:gd name="T8" fmla="*/ 91 w 91"/>
                <a:gd name="T9" fmla="*/ 35 h 51"/>
                <a:gd name="T10" fmla="*/ 91 w 91"/>
                <a:gd name="T11" fmla="*/ 25 h 51"/>
                <a:gd name="T12" fmla="*/ 65 w 91"/>
                <a:gd name="T13" fmla="*/ 1 h 51"/>
                <a:gd name="T14" fmla="*/ 62 w 91"/>
                <a:gd name="T15" fmla="*/ 1 h 51"/>
                <a:gd name="T16" fmla="*/ 59 w 91"/>
                <a:gd name="T17" fmla="*/ 1 h 51"/>
                <a:gd name="T18" fmla="*/ 47 w 91"/>
                <a:gd name="T19" fmla="*/ 38 h 51"/>
                <a:gd name="T20" fmla="*/ 46 w 91"/>
                <a:gd name="T21" fmla="*/ 38 h 51"/>
                <a:gd name="T22" fmla="*/ 33 w 91"/>
                <a:gd name="T23" fmla="*/ 0 h 51"/>
                <a:gd name="T24" fmla="*/ 27 w 91"/>
                <a:gd name="T2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51">
                  <a:moveTo>
                    <a:pt x="27" y="0"/>
                  </a:moveTo>
                  <a:cubicBezTo>
                    <a:pt x="12" y="1"/>
                    <a:pt x="0" y="11"/>
                    <a:pt x="0" y="25"/>
                  </a:cubicBezTo>
                  <a:cubicBezTo>
                    <a:pt x="0" y="35"/>
                    <a:pt x="0" y="35"/>
                    <a:pt x="0" y="35"/>
                  </a:cubicBezTo>
                  <a:cubicBezTo>
                    <a:pt x="13" y="45"/>
                    <a:pt x="28" y="51"/>
                    <a:pt x="46" y="51"/>
                  </a:cubicBezTo>
                  <a:cubicBezTo>
                    <a:pt x="63" y="51"/>
                    <a:pt x="78" y="45"/>
                    <a:pt x="91" y="35"/>
                  </a:cubicBezTo>
                  <a:cubicBezTo>
                    <a:pt x="91" y="25"/>
                    <a:pt x="91" y="25"/>
                    <a:pt x="91" y="25"/>
                  </a:cubicBezTo>
                  <a:cubicBezTo>
                    <a:pt x="91" y="11"/>
                    <a:pt x="81" y="2"/>
                    <a:pt x="65" y="1"/>
                  </a:cubicBezTo>
                  <a:cubicBezTo>
                    <a:pt x="62" y="1"/>
                    <a:pt x="62" y="1"/>
                    <a:pt x="62" y="1"/>
                  </a:cubicBezTo>
                  <a:cubicBezTo>
                    <a:pt x="61" y="1"/>
                    <a:pt x="60" y="0"/>
                    <a:pt x="59" y="1"/>
                  </a:cubicBezTo>
                  <a:cubicBezTo>
                    <a:pt x="47" y="38"/>
                    <a:pt x="47" y="38"/>
                    <a:pt x="47" y="38"/>
                  </a:cubicBezTo>
                  <a:cubicBezTo>
                    <a:pt x="47" y="39"/>
                    <a:pt x="46" y="39"/>
                    <a:pt x="46" y="38"/>
                  </a:cubicBezTo>
                  <a:cubicBezTo>
                    <a:pt x="33" y="0"/>
                    <a:pt x="33" y="0"/>
                    <a:pt x="33" y="0"/>
                  </a:cubicBezTo>
                  <a:cubicBezTo>
                    <a:pt x="33" y="0"/>
                    <a:pt x="28" y="0"/>
                    <a:pt x="27" y="0"/>
                  </a:cubicBezTo>
                  <a:close/>
                </a:path>
              </a:pathLst>
            </a:custGeom>
            <a:solidFill>
              <a:srgbClr val="453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91" name="Freeform 1626">
              <a:extLst>
                <a:ext uri="{FF2B5EF4-FFF2-40B4-BE49-F238E27FC236}">
                  <a16:creationId xmlns:a16="http://schemas.microsoft.com/office/drawing/2014/main" id="{C9671272-4E85-444F-AF10-7E78CFD44535}"/>
                </a:ext>
              </a:extLst>
            </p:cNvPr>
            <p:cNvSpPr>
              <a:spLocks/>
            </p:cNvSpPr>
            <p:nvPr/>
          </p:nvSpPr>
          <p:spPr bwMode="auto">
            <a:xfrm>
              <a:off x="20721638" y="12537179"/>
              <a:ext cx="46038" cy="57150"/>
            </a:xfrm>
            <a:custGeom>
              <a:avLst/>
              <a:gdLst>
                <a:gd name="T0" fmla="*/ 9 w 14"/>
                <a:gd name="T1" fmla="*/ 0 h 17"/>
                <a:gd name="T2" fmla="*/ 0 w 14"/>
                <a:gd name="T3" fmla="*/ 8 h 17"/>
                <a:gd name="T4" fmla="*/ 3 w 14"/>
                <a:gd name="T5" fmla="*/ 17 h 17"/>
                <a:gd name="T6" fmla="*/ 14 w 14"/>
                <a:gd name="T7" fmla="*/ 2 h 17"/>
                <a:gd name="T8" fmla="*/ 9 w 14"/>
                <a:gd name="T9" fmla="*/ 0 h 17"/>
              </a:gdLst>
              <a:ahLst/>
              <a:cxnLst>
                <a:cxn ang="0">
                  <a:pos x="T0" y="T1"/>
                </a:cxn>
                <a:cxn ang="0">
                  <a:pos x="T2" y="T3"/>
                </a:cxn>
                <a:cxn ang="0">
                  <a:pos x="T4" y="T5"/>
                </a:cxn>
                <a:cxn ang="0">
                  <a:pos x="T6" y="T7"/>
                </a:cxn>
                <a:cxn ang="0">
                  <a:pos x="T8" y="T9"/>
                </a:cxn>
              </a:cxnLst>
              <a:rect l="0" t="0" r="r" b="b"/>
              <a:pathLst>
                <a:path w="14" h="17">
                  <a:moveTo>
                    <a:pt x="9" y="0"/>
                  </a:moveTo>
                  <a:cubicBezTo>
                    <a:pt x="9" y="0"/>
                    <a:pt x="4" y="6"/>
                    <a:pt x="0" y="8"/>
                  </a:cubicBezTo>
                  <a:cubicBezTo>
                    <a:pt x="1" y="14"/>
                    <a:pt x="3" y="17"/>
                    <a:pt x="3" y="17"/>
                  </a:cubicBezTo>
                  <a:cubicBezTo>
                    <a:pt x="3" y="17"/>
                    <a:pt x="13" y="6"/>
                    <a:pt x="14" y="2"/>
                  </a:cubicBezTo>
                  <a:cubicBezTo>
                    <a:pt x="12" y="1"/>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92" name="Freeform 1627">
              <a:extLst>
                <a:ext uri="{FF2B5EF4-FFF2-40B4-BE49-F238E27FC236}">
                  <a16:creationId xmlns:a16="http://schemas.microsoft.com/office/drawing/2014/main" id="{C7287703-FD90-4774-B31E-EB1D66BFFA11}"/>
                </a:ext>
              </a:extLst>
            </p:cNvPr>
            <p:cNvSpPr>
              <a:spLocks/>
            </p:cNvSpPr>
            <p:nvPr/>
          </p:nvSpPr>
          <p:spPr bwMode="auto">
            <a:xfrm>
              <a:off x="20648613" y="12534004"/>
              <a:ext cx="49213" cy="57150"/>
            </a:xfrm>
            <a:custGeom>
              <a:avLst/>
              <a:gdLst>
                <a:gd name="T0" fmla="*/ 6 w 15"/>
                <a:gd name="T1" fmla="*/ 0 h 17"/>
                <a:gd name="T2" fmla="*/ 15 w 15"/>
                <a:gd name="T3" fmla="*/ 9 h 17"/>
                <a:gd name="T4" fmla="*/ 12 w 15"/>
                <a:gd name="T5" fmla="*/ 17 h 17"/>
                <a:gd name="T6" fmla="*/ 0 w 15"/>
                <a:gd name="T7" fmla="*/ 2 h 17"/>
                <a:gd name="T8" fmla="*/ 6 w 15"/>
                <a:gd name="T9" fmla="*/ 0 h 17"/>
              </a:gdLst>
              <a:ahLst/>
              <a:cxnLst>
                <a:cxn ang="0">
                  <a:pos x="T0" y="T1"/>
                </a:cxn>
                <a:cxn ang="0">
                  <a:pos x="T2" y="T3"/>
                </a:cxn>
                <a:cxn ang="0">
                  <a:pos x="T4" y="T5"/>
                </a:cxn>
                <a:cxn ang="0">
                  <a:pos x="T6" y="T7"/>
                </a:cxn>
                <a:cxn ang="0">
                  <a:pos x="T8" y="T9"/>
                </a:cxn>
              </a:cxnLst>
              <a:rect l="0" t="0" r="r" b="b"/>
              <a:pathLst>
                <a:path w="15" h="17">
                  <a:moveTo>
                    <a:pt x="6" y="0"/>
                  </a:moveTo>
                  <a:cubicBezTo>
                    <a:pt x="6" y="0"/>
                    <a:pt x="10" y="7"/>
                    <a:pt x="15" y="9"/>
                  </a:cubicBezTo>
                  <a:cubicBezTo>
                    <a:pt x="13" y="15"/>
                    <a:pt x="12" y="17"/>
                    <a:pt x="12" y="17"/>
                  </a:cubicBezTo>
                  <a:cubicBezTo>
                    <a:pt x="12" y="17"/>
                    <a:pt x="1" y="6"/>
                    <a:pt x="0" y="2"/>
                  </a:cubicBezTo>
                  <a:cubicBezTo>
                    <a:pt x="3" y="1"/>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93" name="Freeform 1628">
              <a:extLst>
                <a:ext uri="{FF2B5EF4-FFF2-40B4-BE49-F238E27FC236}">
                  <a16:creationId xmlns:a16="http://schemas.microsoft.com/office/drawing/2014/main" id="{518923CD-CEED-4395-91AA-47B7B30416F9}"/>
                </a:ext>
              </a:extLst>
            </p:cNvPr>
            <p:cNvSpPr>
              <a:spLocks/>
            </p:cNvSpPr>
            <p:nvPr/>
          </p:nvSpPr>
          <p:spPr bwMode="auto">
            <a:xfrm>
              <a:off x="20754976" y="12395892"/>
              <a:ext cx="28575" cy="68263"/>
            </a:xfrm>
            <a:custGeom>
              <a:avLst/>
              <a:gdLst>
                <a:gd name="T0" fmla="*/ 2 w 9"/>
                <a:gd name="T1" fmla="*/ 6 h 21"/>
                <a:gd name="T2" fmla="*/ 8 w 9"/>
                <a:gd name="T3" fmla="*/ 9 h 21"/>
                <a:gd name="T4" fmla="*/ 0 w 9"/>
                <a:gd name="T5" fmla="*/ 13 h 21"/>
                <a:gd name="T6" fmla="*/ 2 w 9"/>
                <a:gd name="T7" fmla="*/ 6 h 21"/>
              </a:gdLst>
              <a:ahLst/>
              <a:cxnLst>
                <a:cxn ang="0">
                  <a:pos x="T0" y="T1"/>
                </a:cxn>
                <a:cxn ang="0">
                  <a:pos x="T2" y="T3"/>
                </a:cxn>
                <a:cxn ang="0">
                  <a:pos x="T4" y="T5"/>
                </a:cxn>
                <a:cxn ang="0">
                  <a:pos x="T6" y="T7"/>
                </a:cxn>
              </a:cxnLst>
              <a:rect l="0" t="0" r="r" b="b"/>
              <a:pathLst>
                <a:path w="9" h="21">
                  <a:moveTo>
                    <a:pt x="2" y="6"/>
                  </a:moveTo>
                  <a:cubicBezTo>
                    <a:pt x="4" y="0"/>
                    <a:pt x="9" y="3"/>
                    <a:pt x="8" y="9"/>
                  </a:cubicBezTo>
                  <a:cubicBezTo>
                    <a:pt x="8" y="16"/>
                    <a:pt x="4" y="21"/>
                    <a:pt x="0" y="13"/>
                  </a:cubicBezTo>
                  <a:cubicBezTo>
                    <a:pt x="1" y="7"/>
                    <a:pt x="2" y="6"/>
                    <a:pt x="2" y="6"/>
                  </a:cubicBezTo>
                  <a:close/>
                </a:path>
              </a:pathLst>
            </a:custGeom>
            <a:solidFill>
              <a:srgbClr val="AF6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94" name="Freeform 1629">
              <a:extLst>
                <a:ext uri="{FF2B5EF4-FFF2-40B4-BE49-F238E27FC236}">
                  <a16:creationId xmlns:a16="http://schemas.microsoft.com/office/drawing/2014/main" id="{E928699C-1907-4D0D-A5E5-F6011B4E9AD5}"/>
                </a:ext>
              </a:extLst>
            </p:cNvPr>
            <p:cNvSpPr>
              <a:spLocks/>
            </p:cNvSpPr>
            <p:nvPr/>
          </p:nvSpPr>
          <p:spPr bwMode="auto">
            <a:xfrm>
              <a:off x="20761326" y="12338742"/>
              <a:ext cx="15875" cy="96838"/>
            </a:xfrm>
            <a:custGeom>
              <a:avLst/>
              <a:gdLst>
                <a:gd name="T0" fmla="*/ 4 w 5"/>
                <a:gd name="T1" fmla="*/ 0 h 29"/>
                <a:gd name="T2" fmla="*/ 1 w 5"/>
                <a:gd name="T3" fmla="*/ 1 h 29"/>
                <a:gd name="T4" fmla="*/ 0 w 5"/>
                <a:gd name="T5" fmla="*/ 3 h 29"/>
                <a:gd name="T6" fmla="*/ 1 w 5"/>
                <a:gd name="T7" fmla="*/ 29 h 29"/>
                <a:gd name="T8" fmla="*/ 3 w 5"/>
                <a:gd name="T9" fmla="*/ 28 h 29"/>
                <a:gd name="T10" fmla="*/ 3 w 5"/>
                <a:gd name="T11" fmla="*/ 25 h 29"/>
                <a:gd name="T12" fmla="*/ 4 w 5"/>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5" h="29">
                  <a:moveTo>
                    <a:pt x="4" y="0"/>
                  </a:moveTo>
                  <a:cubicBezTo>
                    <a:pt x="1" y="1"/>
                    <a:pt x="1" y="1"/>
                    <a:pt x="1" y="1"/>
                  </a:cubicBezTo>
                  <a:cubicBezTo>
                    <a:pt x="0" y="3"/>
                    <a:pt x="0" y="3"/>
                    <a:pt x="0" y="3"/>
                  </a:cubicBezTo>
                  <a:cubicBezTo>
                    <a:pt x="2" y="11"/>
                    <a:pt x="1" y="29"/>
                    <a:pt x="1" y="29"/>
                  </a:cubicBezTo>
                  <a:cubicBezTo>
                    <a:pt x="1" y="29"/>
                    <a:pt x="3" y="29"/>
                    <a:pt x="3" y="28"/>
                  </a:cubicBezTo>
                  <a:cubicBezTo>
                    <a:pt x="3" y="28"/>
                    <a:pt x="3" y="27"/>
                    <a:pt x="3" y="25"/>
                  </a:cubicBezTo>
                  <a:cubicBezTo>
                    <a:pt x="5" y="16"/>
                    <a:pt x="4" y="0"/>
                    <a:pt x="4"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95" name="Freeform 1630">
              <a:extLst>
                <a:ext uri="{FF2B5EF4-FFF2-40B4-BE49-F238E27FC236}">
                  <a16:creationId xmlns:a16="http://schemas.microsoft.com/office/drawing/2014/main" id="{8A69EDEF-CF5D-4792-9A68-09C5ECAEF91F}"/>
                </a:ext>
              </a:extLst>
            </p:cNvPr>
            <p:cNvSpPr>
              <a:spLocks/>
            </p:cNvSpPr>
            <p:nvPr/>
          </p:nvSpPr>
          <p:spPr bwMode="auto">
            <a:xfrm>
              <a:off x="20634326" y="12308579"/>
              <a:ext cx="136525" cy="231775"/>
            </a:xfrm>
            <a:custGeom>
              <a:avLst/>
              <a:gdLst>
                <a:gd name="T0" fmla="*/ 38 w 41"/>
                <a:gd name="T1" fmla="*/ 11 h 70"/>
                <a:gd name="T2" fmla="*/ 40 w 41"/>
                <a:gd name="T3" fmla="*/ 44 h 70"/>
                <a:gd name="T4" fmla="*/ 40 w 41"/>
                <a:gd name="T5" fmla="*/ 57 h 70"/>
                <a:gd name="T6" fmla="*/ 7 w 41"/>
                <a:gd name="T7" fmla="*/ 60 h 70"/>
                <a:gd name="T8" fmla="*/ 3 w 41"/>
                <a:gd name="T9" fmla="*/ 46 h 70"/>
                <a:gd name="T10" fmla="*/ 2 w 41"/>
                <a:gd name="T11" fmla="*/ 13 h 70"/>
                <a:gd name="T12" fmla="*/ 38 w 41"/>
                <a:gd name="T13" fmla="*/ 11 h 70"/>
              </a:gdLst>
              <a:ahLst/>
              <a:cxnLst>
                <a:cxn ang="0">
                  <a:pos x="T0" y="T1"/>
                </a:cxn>
                <a:cxn ang="0">
                  <a:pos x="T2" y="T3"/>
                </a:cxn>
                <a:cxn ang="0">
                  <a:pos x="T4" y="T5"/>
                </a:cxn>
                <a:cxn ang="0">
                  <a:pos x="T6" y="T7"/>
                </a:cxn>
                <a:cxn ang="0">
                  <a:pos x="T8" y="T9"/>
                </a:cxn>
                <a:cxn ang="0">
                  <a:pos x="T10" y="T11"/>
                </a:cxn>
                <a:cxn ang="0">
                  <a:pos x="T12" y="T13"/>
                </a:cxn>
              </a:cxnLst>
              <a:rect l="0" t="0" r="r" b="b"/>
              <a:pathLst>
                <a:path w="41" h="70">
                  <a:moveTo>
                    <a:pt x="38" y="11"/>
                  </a:moveTo>
                  <a:cubicBezTo>
                    <a:pt x="41" y="19"/>
                    <a:pt x="39" y="27"/>
                    <a:pt x="40" y="44"/>
                  </a:cubicBezTo>
                  <a:cubicBezTo>
                    <a:pt x="40" y="48"/>
                    <a:pt x="39" y="52"/>
                    <a:pt x="40" y="57"/>
                  </a:cubicBezTo>
                  <a:cubicBezTo>
                    <a:pt x="40" y="61"/>
                    <a:pt x="23" y="70"/>
                    <a:pt x="7" y="60"/>
                  </a:cubicBezTo>
                  <a:cubicBezTo>
                    <a:pt x="6" y="59"/>
                    <a:pt x="3" y="53"/>
                    <a:pt x="3" y="46"/>
                  </a:cubicBezTo>
                  <a:cubicBezTo>
                    <a:pt x="1" y="33"/>
                    <a:pt x="0" y="16"/>
                    <a:pt x="2" y="13"/>
                  </a:cubicBezTo>
                  <a:cubicBezTo>
                    <a:pt x="6" y="8"/>
                    <a:pt x="28" y="0"/>
                    <a:pt x="38" y="11"/>
                  </a:cubicBezTo>
                  <a:close/>
                </a:path>
              </a:pathLst>
            </a:custGeom>
            <a:solidFill>
              <a:srgbClr val="AF6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96" name="Freeform 1631">
              <a:extLst>
                <a:ext uri="{FF2B5EF4-FFF2-40B4-BE49-F238E27FC236}">
                  <a16:creationId xmlns:a16="http://schemas.microsoft.com/office/drawing/2014/main" id="{DD78E4FB-588E-4229-91DC-7964E16FD27B}"/>
                </a:ext>
              </a:extLst>
            </p:cNvPr>
            <p:cNvSpPr>
              <a:spLocks/>
            </p:cNvSpPr>
            <p:nvPr/>
          </p:nvSpPr>
          <p:spPr bwMode="auto">
            <a:xfrm>
              <a:off x="20615276" y="12399067"/>
              <a:ext cx="30163" cy="73025"/>
            </a:xfrm>
            <a:custGeom>
              <a:avLst/>
              <a:gdLst>
                <a:gd name="T0" fmla="*/ 7 w 9"/>
                <a:gd name="T1" fmla="*/ 5 h 22"/>
                <a:gd name="T2" fmla="*/ 0 w 9"/>
                <a:gd name="T3" fmla="*/ 9 h 22"/>
                <a:gd name="T4" fmla="*/ 9 w 9"/>
                <a:gd name="T5" fmla="*/ 15 h 22"/>
                <a:gd name="T6" fmla="*/ 7 w 9"/>
                <a:gd name="T7" fmla="*/ 5 h 22"/>
              </a:gdLst>
              <a:ahLst/>
              <a:cxnLst>
                <a:cxn ang="0">
                  <a:pos x="T0" y="T1"/>
                </a:cxn>
                <a:cxn ang="0">
                  <a:pos x="T2" y="T3"/>
                </a:cxn>
                <a:cxn ang="0">
                  <a:pos x="T4" y="T5"/>
                </a:cxn>
                <a:cxn ang="0">
                  <a:pos x="T6" y="T7"/>
                </a:cxn>
              </a:cxnLst>
              <a:rect l="0" t="0" r="r" b="b"/>
              <a:pathLst>
                <a:path w="9" h="22">
                  <a:moveTo>
                    <a:pt x="7" y="5"/>
                  </a:moveTo>
                  <a:cubicBezTo>
                    <a:pt x="5" y="0"/>
                    <a:pt x="0" y="2"/>
                    <a:pt x="0" y="9"/>
                  </a:cubicBezTo>
                  <a:cubicBezTo>
                    <a:pt x="1" y="16"/>
                    <a:pt x="7" y="22"/>
                    <a:pt x="9" y="15"/>
                  </a:cubicBezTo>
                  <a:cubicBezTo>
                    <a:pt x="8" y="9"/>
                    <a:pt x="7" y="5"/>
                    <a:pt x="7" y="5"/>
                  </a:cubicBezTo>
                  <a:close/>
                </a:path>
              </a:pathLst>
            </a:custGeom>
            <a:solidFill>
              <a:srgbClr val="AF6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97" name="Oval 1632">
              <a:extLst>
                <a:ext uri="{FF2B5EF4-FFF2-40B4-BE49-F238E27FC236}">
                  <a16:creationId xmlns:a16="http://schemas.microsoft.com/office/drawing/2014/main" id="{CDDFB311-07A2-4186-9CFA-3FAC7D529FC2}"/>
                </a:ext>
              </a:extLst>
            </p:cNvPr>
            <p:cNvSpPr>
              <a:spLocks noChangeArrowheads="1"/>
            </p:cNvSpPr>
            <p:nvPr/>
          </p:nvSpPr>
          <p:spPr bwMode="auto">
            <a:xfrm>
              <a:off x="20675601" y="12411767"/>
              <a:ext cx="12700" cy="20638"/>
            </a:xfrm>
            <a:prstGeom prst="ellipse">
              <a:avLst/>
            </a:prstGeom>
            <a:solidFill>
              <a:srgbClr val="2B18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98" name="Oval 1633">
              <a:extLst>
                <a:ext uri="{FF2B5EF4-FFF2-40B4-BE49-F238E27FC236}">
                  <a16:creationId xmlns:a16="http://schemas.microsoft.com/office/drawing/2014/main" id="{2892C124-7734-46C4-80A5-445E3C613527}"/>
                </a:ext>
              </a:extLst>
            </p:cNvPr>
            <p:cNvSpPr>
              <a:spLocks noChangeArrowheads="1"/>
            </p:cNvSpPr>
            <p:nvPr/>
          </p:nvSpPr>
          <p:spPr bwMode="auto">
            <a:xfrm>
              <a:off x="20731163" y="12408592"/>
              <a:ext cx="12700" cy="23813"/>
            </a:xfrm>
            <a:prstGeom prst="ellipse">
              <a:avLst/>
            </a:prstGeom>
            <a:solidFill>
              <a:srgbClr val="2B18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99" name="Freeform 1634">
              <a:extLst>
                <a:ext uri="{FF2B5EF4-FFF2-40B4-BE49-F238E27FC236}">
                  <a16:creationId xmlns:a16="http://schemas.microsoft.com/office/drawing/2014/main" id="{714F0128-77D5-46C8-B152-2D29DD84E275}"/>
                </a:ext>
              </a:extLst>
            </p:cNvPr>
            <p:cNvSpPr>
              <a:spLocks/>
            </p:cNvSpPr>
            <p:nvPr/>
          </p:nvSpPr>
          <p:spPr bwMode="auto">
            <a:xfrm>
              <a:off x="20621626" y="12418117"/>
              <a:ext cx="12700" cy="26988"/>
            </a:xfrm>
            <a:custGeom>
              <a:avLst/>
              <a:gdLst>
                <a:gd name="T0" fmla="*/ 4 w 4"/>
                <a:gd name="T1" fmla="*/ 8 h 8"/>
                <a:gd name="T2" fmla="*/ 4 w 4"/>
                <a:gd name="T3" fmla="*/ 8 h 8"/>
                <a:gd name="T4" fmla="*/ 2 w 4"/>
                <a:gd name="T5" fmla="*/ 7 h 8"/>
                <a:gd name="T6" fmla="*/ 2 w 4"/>
                <a:gd name="T7" fmla="*/ 5 h 8"/>
                <a:gd name="T8" fmla="*/ 3 w 4"/>
                <a:gd name="T9" fmla="*/ 4 h 8"/>
                <a:gd name="T10" fmla="*/ 3 w 4"/>
                <a:gd name="T11" fmla="*/ 4 h 8"/>
                <a:gd name="T12" fmla="*/ 3 w 4"/>
                <a:gd name="T13" fmla="*/ 4 h 8"/>
                <a:gd name="T14" fmla="*/ 3 w 4"/>
                <a:gd name="T15" fmla="*/ 4 h 8"/>
                <a:gd name="T16" fmla="*/ 3 w 4"/>
                <a:gd name="T17" fmla="*/ 3 h 8"/>
                <a:gd name="T18" fmla="*/ 2 w 4"/>
                <a:gd name="T19" fmla="*/ 2 h 8"/>
                <a:gd name="T20" fmla="*/ 1 w 4"/>
                <a:gd name="T21" fmla="*/ 1 h 8"/>
                <a:gd name="T22" fmla="*/ 1 w 4"/>
                <a:gd name="T23" fmla="*/ 2 h 8"/>
                <a:gd name="T24" fmla="*/ 1 w 4"/>
                <a:gd name="T25" fmla="*/ 3 h 8"/>
                <a:gd name="T26" fmla="*/ 1 w 4"/>
                <a:gd name="T27" fmla="*/ 3 h 8"/>
                <a:gd name="T28" fmla="*/ 0 w 4"/>
                <a:gd name="T29" fmla="*/ 3 h 8"/>
                <a:gd name="T30" fmla="*/ 0 w 4"/>
                <a:gd name="T31" fmla="*/ 2 h 8"/>
                <a:gd name="T32" fmla="*/ 1 w 4"/>
                <a:gd name="T33" fmla="*/ 1 h 8"/>
                <a:gd name="T34" fmla="*/ 1 w 4"/>
                <a:gd name="T35" fmla="*/ 1 h 8"/>
                <a:gd name="T36" fmla="*/ 1 w 4"/>
                <a:gd name="T37" fmla="*/ 0 h 8"/>
                <a:gd name="T38" fmla="*/ 3 w 4"/>
                <a:gd name="T39" fmla="*/ 1 h 8"/>
                <a:gd name="T40" fmla="*/ 4 w 4"/>
                <a:gd name="T41" fmla="*/ 3 h 8"/>
                <a:gd name="T42" fmla="*/ 4 w 4"/>
                <a:gd name="T43" fmla="*/ 4 h 8"/>
                <a:gd name="T44" fmla="*/ 4 w 4"/>
                <a:gd name="T45" fmla="*/ 4 h 8"/>
                <a:gd name="T46" fmla="*/ 4 w 4"/>
                <a:gd name="T47" fmla="*/ 4 h 8"/>
                <a:gd name="T48" fmla="*/ 4 w 4"/>
                <a:gd name="T49" fmla="*/ 4 h 8"/>
                <a:gd name="T50" fmla="*/ 4 w 4"/>
                <a:gd name="T51" fmla="*/ 4 h 8"/>
                <a:gd name="T52" fmla="*/ 3 w 4"/>
                <a:gd name="T53" fmla="*/ 5 h 8"/>
                <a:gd name="T54" fmla="*/ 3 w 4"/>
                <a:gd name="T55" fmla="*/ 5 h 8"/>
                <a:gd name="T56" fmla="*/ 3 w 4"/>
                <a:gd name="T57" fmla="*/ 5 h 8"/>
                <a:gd name="T58" fmla="*/ 3 w 4"/>
                <a:gd name="T59" fmla="*/ 5 h 8"/>
                <a:gd name="T60" fmla="*/ 3 w 4"/>
                <a:gd name="T61" fmla="*/ 5 h 8"/>
                <a:gd name="T62" fmla="*/ 3 w 4"/>
                <a:gd name="T63" fmla="*/ 7 h 8"/>
                <a:gd name="T64" fmla="*/ 4 w 4"/>
                <a:gd name="T65"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 h="8">
                  <a:moveTo>
                    <a:pt x="4" y="8"/>
                  </a:moveTo>
                  <a:cubicBezTo>
                    <a:pt x="4" y="8"/>
                    <a:pt x="4" y="8"/>
                    <a:pt x="4" y="8"/>
                  </a:cubicBezTo>
                  <a:cubicBezTo>
                    <a:pt x="3" y="8"/>
                    <a:pt x="3" y="8"/>
                    <a:pt x="2" y="7"/>
                  </a:cubicBezTo>
                  <a:cubicBezTo>
                    <a:pt x="2" y="7"/>
                    <a:pt x="2" y="6"/>
                    <a:pt x="2" y="5"/>
                  </a:cubicBezTo>
                  <a:cubicBezTo>
                    <a:pt x="2" y="5"/>
                    <a:pt x="2" y="4"/>
                    <a:pt x="3" y="4"/>
                  </a:cubicBezTo>
                  <a:cubicBezTo>
                    <a:pt x="3" y="4"/>
                    <a:pt x="3" y="4"/>
                    <a:pt x="3" y="4"/>
                  </a:cubicBezTo>
                  <a:cubicBezTo>
                    <a:pt x="3" y="4"/>
                    <a:pt x="3" y="4"/>
                    <a:pt x="3" y="4"/>
                  </a:cubicBezTo>
                  <a:cubicBezTo>
                    <a:pt x="3" y="4"/>
                    <a:pt x="3" y="4"/>
                    <a:pt x="3" y="4"/>
                  </a:cubicBezTo>
                  <a:cubicBezTo>
                    <a:pt x="3" y="3"/>
                    <a:pt x="3" y="3"/>
                    <a:pt x="3" y="3"/>
                  </a:cubicBezTo>
                  <a:cubicBezTo>
                    <a:pt x="3" y="3"/>
                    <a:pt x="2" y="2"/>
                    <a:pt x="2" y="2"/>
                  </a:cubicBezTo>
                  <a:cubicBezTo>
                    <a:pt x="2" y="1"/>
                    <a:pt x="2" y="1"/>
                    <a:pt x="1" y="1"/>
                  </a:cubicBezTo>
                  <a:cubicBezTo>
                    <a:pt x="1" y="1"/>
                    <a:pt x="1" y="1"/>
                    <a:pt x="1" y="2"/>
                  </a:cubicBezTo>
                  <a:cubicBezTo>
                    <a:pt x="1" y="2"/>
                    <a:pt x="1" y="2"/>
                    <a:pt x="1" y="3"/>
                  </a:cubicBezTo>
                  <a:cubicBezTo>
                    <a:pt x="1" y="3"/>
                    <a:pt x="1" y="3"/>
                    <a:pt x="1" y="3"/>
                  </a:cubicBezTo>
                  <a:cubicBezTo>
                    <a:pt x="1" y="3"/>
                    <a:pt x="0" y="3"/>
                    <a:pt x="0" y="3"/>
                  </a:cubicBezTo>
                  <a:cubicBezTo>
                    <a:pt x="0" y="3"/>
                    <a:pt x="0" y="2"/>
                    <a:pt x="0" y="2"/>
                  </a:cubicBezTo>
                  <a:cubicBezTo>
                    <a:pt x="0" y="2"/>
                    <a:pt x="0" y="2"/>
                    <a:pt x="1" y="1"/>
                  </a:cubicBezTo>
                  <a:cubicBezTo>
                    <a:pt x="1" y="1"/>
                    <a:pt x="1" y="1"/>
                    <a:pt x="1" y="1"/>
                  </a:cubicBezTo>
                  <a:cubicBezTo>
                    <a:pt x="1" y="1"/>
                    <a:pt x="1" y="0"/>
                    <a:pt x="1" y="0"/>
                  </a:cubicBezTo>
                  <a:cubicBezTo>
                    <a:pt x="2" y="0"/>
                    <a:pt x="2" y="1"/>
                    <a:pt x="3" y="1"/>
                  </a:cubicBezTo>
                  <a:cubicBezTo>
                    <a:pt x="3" y="2"/>
                    <a:pt x="4" y="2"/>
                    <a:pt x="4" y="3"/>
                  </a:cubicBezTo>
                  <a:cubicBezTo>
                    <a:pt x="4" y="3"/>
                    <a:pt x="4" y="4"/>
                    <a:pt x="4" y="4"/>
                  </a:cubicBezTo>
                  <a:cubicBezTo>
                    <a:pt x="4" y="4"/>
                    <a:pt x="4" y="4"/>
                    <a:pt x="4" y="4"/>
                  </a:cubicBezTo>
                  <a:cubicBezTo>
                    <a:pt x="4" y="4"/>
                    <a:pt x="4" y="4"/>
                    <a:pt x="4" y="4"/>
                  </a:cubicBezTo>
                  <a:cubicBezTo>
                    <a:pt x="4" y="4"/>
                    <a:pt x="4" y="4"/>
                    <a:pt x="4" y="4"/>
                  </a:cubicBezTo>
                  <a:cubicBezTo>
                    <a:pt x="4" y="4"/>
                    <a:pt x="4" y="4"/>
                    <a:pt x="4" y="4"/>
                  </a:cubicBezTo>
                  <a:cubicBezTo>
                    <a:pt x="3" y="5"/>
                    <a:pt x="3" y="5"/>
                    <a:pt x="3" y="5"/>
                  </a:cubicBezTo>
                  <a:cubicBezTo>
                    <a:pt x="3" y="5"/>
                    <a:pt x="3" y="5"/>
                    <a:pt x="3" y="5"/>
                  </a:cubicBezTo>
                  <a:cubicBezTo>
                    <a:pt x="3" y="5"/>
                    <a:pt x="3" y="5"/>
                    <a:pt x="3" y="5"/>
                  </a:cubicBezTo>
                  <a:cubicBezTo>
                    <a:pt x="3" y="5"/>
                    <a:pt x="3" y="5"/>
                    <a:pt x="3" y="5"/>
                  </a:cubicBezTo>
                  <a:cubicBezTo>
                    <a:pt x="3" y="5"/>
                    <a:pt x="3" y="5"/>
                    <a:pt x="3" y="5"/>
                  </a:cubicBezTo>
                  <a:cubicBezTo>
                    <a:pt x="3" y="6"/>
                    <a:pt x="3" y="6"/>
                    <a:pt x="3" y="7"/>
                  </a:cubicBezTo>
                  <a:cubicBezTo>
                    <a:pt x="3" y="7"/>
                    <a:pt x="4" y="8"/>
                    <a:pt x="4" y="8"/>
                  </a:cubicBezTo>
                  <a:close/>
                </a:path>
              </a:pathLst>
            </a:custGeom>
            <a:solidFill>
              <a:srgbClr val="915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00" name="Freeform 1635">
              <a:extLst>
                <a:ext uri="{FF2B5EF4-FFF2-40B4-BE49-F238E27FC236}">
                  <a16:creationId xmlns:a16="http://schemas.microsoft.com/office/drawing/2014/main" id="{ACD44EDB-BBF6-4C34-ACAF-6444DDC3436E}"/>
                </a:ext>
              </a:extLst>
            </p:cNvPr>
            <p:cNvSpPr>
              <a:spLocks/>
            </p:cNvSpPr>
            <p:nvPr/>
          </p:nvSpPr>
          <p:spPr bwMode="auto">
            <a:xfrm>
              <a:off x="20704176" y="12421292"/>
              <a:ext cx="20638" cy="36513"/>
            </a:xfrm>
            <a:custGeom>
              <a:avLst/>
              <a:gdLst>
                <a:gd name="T0" fmla="*/ 0 w 6"/>
                <a:gd name="T1" fmla="*/ 0 h 11"/>
                <a:gd name="T2" fmla="*/ 2 w 6"/>
                <a:gd name="T3" fmla="*/ 2 h 11"/>
                <a:gd name="T4" fmla="*/ 4 w 6"/>
                <a:gd name="T5" fmla="*/ 4 h 11"/>
                <a:gd name="T6" fmla="*/ 6 w 6"/>
                <a:gd name="T7" fmla="*/ 7 h 11"/>
                <a:gd name="T8" fmla="*/ 6 w 6"/>
                <a:gd name="T9" fmla="*/ 8 h 11"/>
                <a:gd name="T10" fmla="*/ 5 w 6"/>
                <a:gd name="T11" fmla="*/ 10 h 11"/>
                <a:gd name="T12" fmla="*/ 4 w 6"/>
                <a:gd name="T13" fmla="*/ 11 h 11"/>
                <a:gd name="T14" fmla="*/ 3 w 6"/>
                <a:gd name="T15" fmla="*/ 11 h 11"/>
                <a:gd name="T16" fmla="*/ 3 w 6"/>
                <a:gd name="T17" fmla="*/ 11 h 11"/>
                <a:gd name="T18" fmla="*/ 2 w 6"/>
                <a:gd name="T19" fmla="*/ 11 h 11"/>
                <a:gd name="T20" fmla="*/ 2 w 6"/>
                <a:gd name="T21" fmla="*/ 11 h 11"/>
                <a:gd name="T22" fmla="*/ 1 w 6"/>
                <a:gd name="T23" fmla="*/ 11 h 11"/>
                <a:gd name="T24" fmla="*/ 0 w 6"/>
                <a:gd name="T25" fmla="*/ 11 h 11"/>
                <a:gd name="T26" fmla="*/ 1 w 6"/>
                <a:gd name="T27" fmla="*/ 11 h 11"/>
                <a:gd name="T28" fmla="*/ 2 w 6"/>
                <a:gd name="T29" fmla="*/ 10 h 11"/>
                <a:gd name="T30" fmla="*/ 3 w 6"/>
                <a:gd name="T31" fmla="*/ 10 h 11"/>
                <a:gd name="T32" fmla="*/ 3 w 6"/>
                <a:gd name="T33" fmla="*/ 10 h 11"/>
                <a:gd name="T34" fmla="*/ 4 w 6"/>
                <a:gd name="T35" fmla="*/ 10 h 11"/>
                <a:gd name="T36" fmla="*/ 5 w 6"/>
                <a:gd name="T37" fmla="*/ 9 h 11"/>
                <a:gd name="T38" fmla="*/ 5 w 6"/>
                <a:gd name="T39" fmla="*/ 8 h 11"/>
                <a:gd name="T40" fmla="*/ 5 w 6"/>
                <a:gd name="T41" fmla="*/ 7 h 11"/>
                <a:gd name="T42" fmla="*/ 3 w 6"/>
                <a:gd name="T43" fmla="*/ 5 h 11"/>
                <a:gd name="T44" fmla="*/ 2 w 6"/>
                <a:gd name="T45" fmla="*/ 2 h 11"/>
                <a:gd name="T46" fmla="*/ 0 w 6"/>
                <a:gd name="T4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 h="11">
                  <a:moveTo>
                    <a:pt x="0" y="0"/>
                  </a:moveTo>
                  <a:cubicBezTo>
                    <a:pt x="0" y="0"/>
                    <a:pt x="1" y="1"/>
                    <a:pt x="2" y="2"/>
                  </a:cubicBezTo>
                  <a:cubicBezTo>
                    <a:pt x="3" y="2"/>
                    <a:pt x="4" y="3"/>
                    <a:pt x="4" y="4"/>
                  </a:cubicBezTo>
                  <a:cubicBezTo>
                    <a:pt x="5" y="5"/>
                    <a:pt x="6" y="5"/>
                    <a:pt x="6" y="7"/>
                  </a:cubicBezTo>
                  <a:cubicBezTo>
                    <a:pt x="6" y="7"/>
                    <a:pt x="6" y="8"/>
                    <a:pt x="6" y="8"/>
                  </a:cubicBezTo>
                  <a:cubicBezTo>
                    <a:pt x="6" y="9"/>
                    <a:pt x="6" y="10"/>
                    <a:pt x="5" y="10"/>
                  </a:cubicBezTo>
                  <a:cubicBezTo>
                    <a:pt x="5" y="11"/>
                    <a:pt x="4" y="11"/>
                    <a:pt x="4" y="11"/>
                  </a:cubicBezTo>
                  <a:cubicBezTo>
                    <a:pt x="4" y="11"/>
                    <a:pt x="4" y="11"/>
                    <a:pt x="3" y="11"/>
                  </a:cubicBezTo>
                  <a:cubicBezTo>
                    <a:pt x="3" y="11"/>
                    <a:pt x="3" y="11"/>
                    <a:pt x="3" y="11"/>
                  </a:cubicBezTo>
                  <a:cubicBezTo>
                    <a:pt x="2" y="11"/>
                    <a:pt x="2" y="11"/>
                    <a:pt x="2" y="11"/>
                  </a:cubicBezTo>
                  <a:cubicBezTo>
                    <a:pt x="2" y="11"/>
                    <a:pt x="2" y="11"/>
                    <a:pt x="2" y="11"/>
                  </a:cubicBezTo>
                  <a:cubicBezTo>
                    <a:pt x="1" y="11"/>
                    <a:pt x="1" y="11"/>
                    <a:pt x="1" y="11"/>
                  </a:cubicBezTo>
                  <a:cubicBezTo>
                    <a:pt x="0" y="11"/>
                    <a:pt x="0" y="11"/>
                    <a:pt x="0" y="11"/>
                  </a:cubicBezTo>
                  <a:cubicBezTo>
                    <a:pt x="0" y="11"/>
                    <a:pt x="0" y="11"/>
                    <a:pt x="1" y="11"/>
                  </a:cubicBezTo>
                  <a:cubicBezTo>
                    <a:pt x="1" y="11"/>
                    <a:pt x="1" y="10"/>
                    <a:pt x="2" y="10"/>
                  </a:cubicBezTo>
                  <a:cubicBezTo>
                    <a:pt x="2" y="10"/>
                    <a:pt x="2" y="10"/>
                    <a:pt x="3" y="10"/>
                  </a:cubicBezTo>
                  <a:cubicBezTo>
                    <a:pt x="3" y="10"/>
                    <a:pt x="3" y="10"/>
                    <a:pt x="3" y="10"/>
                  </a:cubicBezTo>
                  <a:cubicBezTo>
                    <a:pt x="3" y="10"/>
                    <a:pt x="3" y="10"/>
                    <a:pt x="4" y="10"/>
                  </a:cubicBezTo>
                  <a:cubicBezTo>
                    <a:pt x="4" y="10"/>
                    <a:pt x="4" y="9"/>
                    <a:pt x="5" y="9"/>
                  </a:cubicBezTo>
                  <a:cubicBezTo>
                    <a:pt x="5" y="9"/>
                    <a:pt x="5" y="9"/>
                    <a:pt x="5" y="8"/>
                  </a:cubicBezTo>
                  <a:cubicBezTo>
                    <a:pt x="5" y="8"/>
                    <a:pt x="5" y="8"/>
                    <a:pt x="5" y="7"/>
                  </a:cubicBezTo>
                  <a:cubicBezTo>
                    <a:pt x="4" y="6"/>
                    <a:pt x="4" y="5"/>
                    <a:pt x="3" y="5"/>
                  </a:cubicBezTo>
                  <a:cubicBezTo>
                    <a:pt x="3" y="4"/>
                    <a:pt x="2" y="3"/>
                    <a:pt x="2" y="2"/>
                  </a:cubicBezTo>
                  <a:cubicBezTo>
                    <a:pt x="1" y="1"/>
                    <a:pt x="0" y="0"/>
                    <a:pt x="0" y="0"/>
                  </a:cubicBezTo>
                  <a:close/>
                </a:path>
              </a:pathLst>
            </a:custGeom>
            <a:solidFill>
              <a:srgbClr val="9150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01" name="Freeform 1636">
              <a:extLst>
                <a:ext uri="{FF2B5EF4-FFF2-40B4-BE49-F238E27FC236}">
                  <a16:creationId xmlns:a16="http://schemas.microsoft.com/office/drawing/2014/main" id="{1D40DAD8-B098-49DF-B0C6-E4AA91DA3B20}"/>
                </a:ext>
              </a:extLst>
            </p:cNvPr>
            <p:cNvSpPr>
              <a:spLocks/>
            </p:cNvSpPr>
            <p:nvPr/>
          </p:nvSpPr>
          <p:spPr bwMode="auto">
            <a:xfrm>
              <a:off x="20688301" y="12484792"/>
              <a:ext cx="39688" cy="15875"/>
            </a:xfrm>
            <a:custGeom>
              <a:avLst/>
              <a:gdLst>
                <a:gd name="T0" fmla="*/ 12 w 12"/>
                <a:gd name="T1" fmla="*/ 4 h 5"/>
                <a:gd name="T2" fmla="*/ 0 w 12"/>
                <a:gd name="T3" fmla="*/ 0 h 5"/>
                <a:gd name="T4" fmla="*/ 12 w 12"/>
                <a:gd name="T5" fmla="*/ 4 h 5"/>
              </a:gdLst>
              <a:ahLst/>
              <a:cxnLst>
                <a:cxn ang="0">
                  <a:pos x="T0" y="T1"/>
                </a:cxn>
                <a:cxn ang="0">
                  <a:pos x="T2" y="T3"/>
                </a:cxn>
                <a:cxn ang="0">
                  <a:pos x="T4" y="T5"/>
                </a:cxn>
              </a:cxnLst>
              <a:rect l="0" t="0" r="r" b="b"/>
              <a:pathLst>
                <a:path w="12" h="5">
                  <a:moveTo>
                    <a:pt x="12" y="4"/>
                  </a:moveTo>
                  <a:cubicBezTo>
                    <a:pt x="8" y="2"/>
                    <a:pt x="4" y="1"/>
                    <a:pt x="0" y="0"/>
                  </a:cubicBezTo>
                  <a:cubicBezTo>
                    <a:pt x="2" y="4"/>
                    <a:pt x="8" y="5"/>
                    <a:pt x="12" y="4"/>
                  </a:cubicBezTo>
                  <a:close/>
                </a:path>
              </a:pathLst>
            </a:custGeom>
            <a:solidFill>
              <a:srgbClr val="F698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02" name="Freeform 1637">
              <a:extLst>
                <a:ext uri="{FF2B5EF4-FFF2-40B4-BE49-F238E27FC236}">
                  <a16:creationId xmlns:a16="http://schemas.microsoft.com/office/drawing/2014/main" id="{4AC8A58F-490A-44B6-B00A-7FE5FA89F05E}"/>
                </a:ext>
              </a:extLst>
            </p:cNvPr>
            <p:cNvSpPr>
              <a:spLocks/>
            </p:cNvSpPr>
            <p:nvPr/>
          </p:nvSpPr>
          <p:spPr bwMode="auto">
            <a:xfrm>
              <a:off x="20685126" y="12472092"/>
              <a:ext cx="61913" cy="25400"/>
            </a:xfrm>
            <a:custGeom>
              <a:avLst/>
              <a:gdLst>
                <a:gd name="T0" fmla="*/ 19 w 19"/>
                <a:gd name="T1" fmla="*/ 2 h 8"/>
                <a:gd name="T2" fmla="*/ 18 w 19"/>
                <a:gd name="T3" fmla="*/ 1 h 8"/>
                <a:gd name="T4" fmla="*/ 0 w 19"/>
                <a:gd name="T5" fmla="*/ 0 h 8"/>
                <a:gd name="T6" fmla="*/ 0 w 19"/>
                <a:gd name="T7" fmla="*/ 0 h 8"/>
                <a:gd name="T8" fmla="*/ 0 w 19"/>
                <a:gd name="T9" fmla="*/ 1 h 8"/>
                <a:gd name="T10" fmla="*/ 1 w 19"/>
                <a:gd name="T11" fmla="*/ 4 h 8"/>
                <a:gd name="T12" fmla="*/ 13 w 19"/>
                <a:gd name="T13" fmla="*/ 8 h 8"/>
                <a:gd name="T14" fmla="*/ 19 w 19"/>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8">
                  <a:moveTo>
                    <a:pt x="19" y="2"/>
                  </a:moveTo>
                  <a:cubicBezTo>
                    <a:pt x="19" y="2"/>
                    <a:pt x="18" y="1"/>
                    <a:pt x="18" y="1"/>
                  </a:cubicBezTo>
                  <a:cubicBezTo>
                    <a:pt x="14" y="5"/>
                    <a:pt x="4" y="4"/>
                    <a:pt x="0" y="0"/>
                  </a:cubicBezTo>
                  <a:cubicBezTo>
                    <a:pt x="0" y="0"/>
                    <a:pt x="0" y="0"/>
                    <a:pt x="0" y="0"/>
                  </a:cubicBezTo>
                  <a:cubicBezTo>
                    <a:pt x="0" y="1"/>
                    <a:pt x="0" y="1"/>
                    <a:pt x="0" y="1"/>
                  </a:cubicBezTo>
                  <a:cubicBezTo>
                    <a:pt x="0" y="2"/>
                    <a:pt x="0" y="4"/>
                    <a:pt x="1" y="4"/>
                  </a:cubicBezTo>
                  <a:cubicBezTo>
                    <a:pt x="5" y="5"/>
                    <a:pt x="9" y="6"/>
                    <a:pt x="13" y="8"/>
                  </a:cubicBezTo>
                  <a:cubicBezTo>
                    <a:pt x="17" y="7"/>
                    <a:pt x="19" y="5"/>
                    <a:pt x="19" y="2"/>
                  </a:cubicBezTo>
                  <a:close/>
                </a:path>
              </a:pathLst>
            </a:custGeom>
            <a:solidFill>
              <a:srgbClr val="C14A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03" name="Freeform 1638">
              <a:extLst>
                <a:ext uri="{FF2B5EF4-FFF2-40B4-BE49-F238E27FC236}">
                  <a16:creationId xmlns:a16="http://schemas.microsoft.com/office/drawing/2014/main" id="{4290D820-749E-40CA-AF47-9C20CEFEC2BB}"/>
                </a:ext>
              </a:extLst>
            </p:cNvPr>
            <p:cNvSpPr>
              <a:spLocks/>
            </p:cNvSpPr>
            <p:nvPr/>
          </p:nvSpPr>
          <p:spPr bwMode="auto">
            <a:xfrm>
              <a:off x="20688301" y="12472092"/>
              <a:ext cx="55563" cy="15875"/>
            </a:xfrm>
            <a:custGeom>
              <a:avLst/>
              <a:gdLst>
                <a:gd name="T0" fmla="*/ 17 w 17"/>
                <a:gd name="T1" fmla="*/ 1 h 5"/>
                <a:gd name="T2" fmla="*/ 0 w 17"/>
                <a:gd name="T3" fmla="*/ 0 h 5"/>
                <a:gd name="T4" fmla="*/ 17 w 17"/>
                <a:gd name="T5" fmla="*/ 1 h 5"/>
              </a:gdLst>
              <a:ahLst/>
              <a:cxnLst>
                <a:cxn ang="0">
                  <a:pos x="T0" y="T1"/>
                </a:cxn>
                <a:cxn ang="0">
                  <a:pos x="T2" y="T3"/>
                </a:cxn>
                <a:cxn ang="0">
                  <a:pos x="T4" y="T5"/>
                </a:cxn>
              </a:cxnLst>
              <a:rect l="0" t="0" r="r" b="b"/>
              <a:pathLst>
                <a:path w="17" h="5">
                  <a:moveTo>
                    <a:pt x="17" y="1"/>
                  </a:moveTo>
                  <a:cubicBezTo>
                    <a:pt x="11" y="1"/>
                    <a:pt x="5" y="1"/>
                    <a:pt x="0" y="0"/>
                  </a:cubicBezTo>
                  <a:cubicBezTo>
                    <a:pt x="3" y="4"/>
                    <a:pt x="13" y="5"/>
                    <a:pt x="1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04" name="Freeform 1639">
              <a:extLst>
                <a:ext uri="{FF2B5EF4-FFF2-40B4-BE49-F238E27FC236}">
                  <a16:creationId xmlns:a16="http://schemas.microsoft.com/office/drawing/2014/main" id="{A2DF9BD0-D9D7-48BA-A497-176F0DD12865}"/>
                </a:ext>
              </a:extLst>
            </p:cNvPr>
            <p:cNvSpPr>
              <a:spLocks/>
            </p:cNvSpPr>
            <p:nvPr/>
          </p:nvSpPr>
          <p:spPr bwMode="auto">
            <a:xfrm>
              <a:off x="20678776" y="12384779"/>
              <a:ext cx="22225" cy="17463"/>
            </a:xfrm>
            <a:custGeom>
              <a:avLst/>
              <a:gdLst>
                <a:gd name="T0" fmla="*/ 0 w 7"/>
                <a:gd name="T1" fmla="*/ 5 h 5"/>
                <a:gd name="T2" fmla="*/ 7 w 7"/>
                <a:gd name="T3" fmla="*/ 4 h 5"/>
                <a:gd name="T4" fmla="*/ 0 w 7"/>
                <a:gd name="T5" fmla="*/ 4 h 5"/>
                <a:gd name="T6" fmla="*/ 0 w 7"/>
                <a:gd name="T7" fmla="*/ 5 h 5"/>
              </a:gdLst>
              <a:ahLst/>
              <a:cxnLst>
                <a:cxn ang="0">
                  <a:pos x="T0" y="T1"/>
                </a:cxn>
                <a:cxn ang="0">
                  <a:pos x="T2" y="T3"/>
                </a:cxn>
                <a:cxn ang="0">
                  <a:pos x="T4" y="T5"/>
                </a:cxn>
                <a:cxn ang="0">
                  <a:pos x="T6" y="T7"/>
                </a:cxn>
              </a:cxnLst>
              <a:rect l="0" t="0" r="r" b="b"/>
              <a:pathLst>
                <a:path w="7" h="5">
                  <a:moveTo>
                    <a:pt x="0" y="5"/>
                  </a:moveTo>
                  <a:cubicBezTo>
                    <a:pt x="2" y="5"/>
                    <a:pt x="5" y="4"/>
                    <a:pt x="7" y="4"/>
                  </a:cubicBezTo>
                  <a:cubicBezTo>
                    <a:pt x="6" y="0"/>
                    <a:pt x="0" y="2"/>
                    <a:pt x="0" y="4"/>
                  </a:cubicBezTo>
                  <a:lnTo>
                    <a:pt x="0" y="5"/>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05" name="Freeform 1640">
              <a:extLst>
                <a:ext uri="{FF2B5EF4-FFF2-40B4-BE49-F238E27FC236}">
                  <a16:creationId xmlns:a16="http://schemas.microsoft.com/office/drawing/2014/main" id="{81DFDBD1-67E3-4A3D-A83D-2EBA8D9D7369}"/>
                </a:ext>
              </a:extLst>
            </p:cNvPr>
            <p:cNvSpPr>
              <a:spLocks/>
            </p:cNvSpPr>
            <p:nvPr/>
          </p:nvSpPr>
          <p:spPr bwMode="auto">
            <a:xfrm>
              <a:off x="20734338" y="12378429"/>
              <a:ext cx="20638" cy="17463"/>
            </a:xfrm>
            <a:custGeom>
              <a:avLst/>
              <a:gdLst>
                <a:gd name="T0" fmla="*/ 6 w 6"/>
                <a:gd name="T1" fmla="*/ 5 h 5"/>
                <a:gd name="T2" fmla="*/ 0 w 6"/>
                <a:gd name="T3" fmla="*/ 4 h 5"/>
                <a:gd name="T4" fmla="*/ 6 w 6"/>
                <a:gd name="T5" fmla="*/ 4 h 5"/>
                <a:gd name="T6" fmla="*/ 6 w 6"/>
                <a:gd name="T7" fmla="*/ 5 h 5"/>
              </a:gdLst>
              <a:ahLst/>
              <a:cxnLst>
                <a:cxn ang="0">
                  <a:pos x="T0" y="T1"/>
                </a:cxn>
                <a:cxn ang="0">
                  <a:pos x="T2" y="T3"/>
                </a:cxn>
                <a:cxn ang="0">
                  <a:pos x="T4" y="T5"/>
                </a:cxn>
                <a:cxn ang="0">
                  <a:pos x="T6" y="T7"/>
                </a:cxn>
              </a:cxnLst>
              <a:rect l="0" t="0" r="r" b="b"/>
              <a:pathLst>
                <a:path w="6" h="5">
                  <a:moveTo>
                    <a:pt x="6" y="5"/>
                  </a:moveTo>
                  <a:cubicBezTo>
                    <a:pt x="3" y="5"/>
                    <a:pt x="2" y="4"/>
                    <a:pt x="0" y="4"/>
                  </a:cubicBezTo>
                  <a:cubicBezTo>
                    <a:pt x="1" y="0"/>
                    <a:pt x="6" y="2"/>
                    <a:pt x="6" y="4"/>
                  </a:cubicBezTo>
                  <a:lnTo>
                    <a:pt x="6" y="5"/>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06" name="Freeform 1641">
              <a:extLst>
                <a:ext uri="{FF2B5EF4-FFF2-40B4-BE49-F238E27FC236}">
                  <a16:creationId xmlns:a16="http://schemas.microsoft.com/office/drawing/2014/main" id="{41F07947-2C43-418C-927F-8FDD4701E217}"/>
                </a:ext>
              </a:extLst>
            </p:cNvPr>
            <p:cNvSpPr>
              <a:spLocks noEditPoints="1"/>
            </p:cNvSpPr>
            <p:nvPr/>
          </p:nvSpPr>
          <p:spPr bwMode="auto">
            <a:xfrm>
              <a:off x="20605751" y="12280004"/>
              <a:ext cx="182563" cy="158750"/>
            </a:xfrm>
            <a:custGeom>
              <a:avLst/>
              <a:gdLst>
                <a:gd name="T0" fmla="*/ 53 w 55"/>
                <a:gd name="T1" fmla="*/ 26 h 48"/>
                <a:gd name="T2" fmla="*/ 53 w 55"/>
                <a:gd name="T3" fmla="*/ 20 h 48"/>
                <a:gd name="T4" fmla="*/ 55 w 55"/>
                <a:gd name="T5" fmla="*/ 17 h 48"/>
                <a:gd name="T6" fmla="*/ 54 w 55"/>
                <a:gd name="T7" fmla="*/ 10 h 48"/>
                <a:gd name="T8" fmla="*/ 50 w 55"/>
                <a:gd name="T9" fmla="*/ 7 h 48"/>
                <a:gd name="T10" fmla="*/ 44 w 55"/>
                <a:gd name="T11" fmla="*/ 5 h 48"/>
                <a:gd name="T12" fmla="*/ 31 w 55"/>
                <a:gd name="T13" fmla="*/ 4 h 48"/>
                <a:gd name="T14" fmla="*/ 17 w 55"/>
                <a:gd name="T15" fmla="*/ 6 h 48"/>
                <a:gd name="T16" fmla="*/ 12 w 55"/>
                <a:gd name="T17" fmla="*/ 12 h 48"/>
                <a:gd name="T18" fmla="*/ 10 w 55"/>
                <a:gd name="T19" fmla="*/ 13 h 48"/>
                <a:gd name="T20" fmla="*/ 6 w 55"/>
                <a:gd name="T21" fmla="*/ 17 h 48"/>
                <a:gd name="T22" fmla="*/ 3 w 55"/>
                <a:gd name="T23" fmla="*/ 24 h 48"/>
                <a:gd name="T24" fmla="*/ 2 w 55"/>
                <a:gd name="T25" fmla="*/ 29 h 48"/>
                <a:gd name="T26" fmla="*/ 3 w 55"/>
                <a:gd name="T27" fmla="*/ 30 h 48"/>
                <a:gd name="T28" fmla="*/ 5 w 55"/>
                <a:gd name="T29" fmla="*/ 33 h 48"/>
                <a:gd name="T30" fmla="*/ 7 w 55"/>
                <a:gd name="T31" fmla="*/ 37 h 48"/>
                <a:gd name="T32" fmla="*/ 9 w 55"/>
                <a:gd name="T33" fmla="*/ 40 h 48"/>
                <a:gd name="T34" fmla="*/ 13 w 55"/>
                <a:gd name="T35" fmla="*/ 48 h 48"/>
                <a:gd name="T36" fmla="*/ 14 w 55"/>
                <a:gd name="T37" fmla="*/ 41 h 48"/>
                <a:gd name="T38" fmla="*/ 15 w 55"/>
                <a:gd name="T39" fmla="*/ 37 h 48"/>
                <a:gd name="T40" fmla="*/ 17 w 55"/>
                <a:gd name="T41" fmla="*/ 31 h 48"/>
                <a:gd name="T42" fmla="*/ 20 w 55"/>
                <a:gd name="T43" fmla="*/ 27 h 48"/>
                <a:gd name="T44" fmla="*/ 26 w 55"/>
                <a:gd name="T45" fmla="*/ 27 h 48"/>
                <a:gd name="T46" fmla="*/ 38 w 55"/>
                <a:gd name="T47" fmla="*/ 26 h 48"/>
                <a:gd name="T48" fmla="*/ 45 w 55"/>
                <a:gd name="T49" fmla="*/ 24 h 48"/>
                <a:gd name="T50" fmla="*/ 46 w 55"/>
                <a:gd name="T51" fmla="*/ 25 h 48"/>
                <a:gd name="T52" fmla="*/ 49 w 55"/>
                <a:gd name="T53" fmla="*/ 27 h 48"/>
                <a:gd name="T54" fmla="*/ 49 w 55"/>
                <a:gd name="T55" fmla="*/ 32 h 48"/>
                <a:gd name="T56" fmla="*/ 49 w 55"/>
                <a:gd name="T57" fmla="*/ 35 h 48"/>
                <a:gd name="T58" fmla="*/ 53 w 55"/>
                <a:gd name="T59" fmla="*/ 35 h 48"/>
                <a:gd name="T60" fmla="*/ 54 w 55"/>
                <a:gd name="T61" fmla="*/ 32 h 48"/>
                <a:gd name="T62" fmla="*/ 53 w 55"/>
                <a:gd name="T63" fmla="*/ 30 h 48"/>
                <a:gd name="T64" fmla="*/ 8 w 55"/>
                <a:gd name="T65" fmla="*/ 20 h 48"/>
                <a:gd name="T66" fmla="*/ 8 w 55"/>
                <a:gd name="T67" fmla="*/ 20 h 48"/>
                <a:gd name="T68" fmla="*/ 45 w 55"/>
                <a:gd name="T69" fmla="*/ 23 h 48"/>
                <a:gd name="T70" fmla="*/ 46 w 55"/>
                <a:gd name="T71" fmla="*/ 23 h 48"/>
                <a:gd name="T72" fmla="*/ 50 w 55"/>
                <a:gd name="T73" fmla="*/ 26 h 48"/>
                <a:gd name="T74" fmla="*/ 50 w 55"/>
                <a:gd name="T75"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 h="48">
                  <a:moveTo>
                    <a:pt x="55" y="28"/>
                  </a:moveTo>
                  <a:cubicBezTo>
                    <a:pt x="55" y="27"/>
                    <a:pt x="54" y="26"/>
                    <a:pt x="53" y="26"/>
                  </a:cubicBezTo>
                  <a:cubicBezTo>
                    <a:pt x="54" y="25"/>
                    <a:pt x="55" y="24"/>
                    <a:pt x="55" y="23"/>
                  </a:cubicBezTo>
                  <a:cubicBezTo>
                    <a:pt x="55" y="22"/>
                    <a:pt x="54" y="21"/>
                    <a:pt x="53" y="20"/>
                  </a:cubicBezTo>
                  <a:cubicBezTo>
                    <a:pt x="53" y="20"/>
                    <a:pt x="53" y="20"/>
                    <a:pt x="53" y="20"/>
                  </a:cubicBezTo>
                  <a:cubicBezTo>
                    <a:pt x="54" y="19"/>
                    <a:pt x="54" y="18"/>
                    <a:pt x="55" y="17"/>
                  </a:cubicBezTo>
                  <a:cubicBezTo>
                    <a:pt x="55" y="15"/>
                    <a:pt x="54" y="14"/>
                    <a:pt x="53" y="12"/>
                  </a:cubicBezTo>
                  <a:cubicBezTo>
                    <a:pt x="53" y="12"/>
                    <a:pt x="54" y="11"/>
                    <a:pt x="54" y="10"/>
                  </a:cubicBezTo>
                  <a:cubicBezTo>
                    <a:pt x="54" y="9"/>
                    <a:pt x="52" y="7"/>
                    <a:pt x="50" y="7"/>
                  </a:cubicBezTo>
                  <a:cubicBezTo>
                    <a:pt x="50" y="7"/>
                    <a:pt x="50" y="7"/>
                    <a:pt x="50" y="7"/>
                  </a:cubicBezTo>
                  <a:cubicBezTo>
                    <a:pt x="49" y="7"/>
                    <a:pt x="49" y="7"/>
                    <a:pt x="49" y="6"/>
                  </a:cubicBezTo>
                  <a:cubicBezTo>
                    <a:pt x="48" y="4"/>
                    <a:pt x="47" y="2"/>
                    <a:pt x="44" y="5"/>
                  </a:cubicBezTo>
                  <a:cubicBezTo>
                    <a:pt x="43" y="2"/>
                    <a:pt x="40" y="1"/>
                    <a:pt x="38" y="4"/>
                  </a:cubicBezTo>
                  <a:cubicBezTo>
                    <a:pt x="37" y="2"/>
                    <a:pt x="32" y="0"/>
                    <a:pt x="31" y="4"/>
                  </a:cubicBezTo>
                  <a:cubicBezTo>
                    <a:pt x="29" y="3"/>
                    <a:pt x="23" y="1"/>
                    <a:pt x="23" y="5"/>
                  </a:cubicBezTo>
                  <a:cubicBezTo>
                    <a:pt x="21" y="4"/>
                    <a:pt x="18" y="4"/>
                    <a:pt x="17" y="6"/>
                  </a:cubicBezTo>
                  <a:cubicBezTo>
                    <a:pt x="14" y="7"/>
                    <a:pt x="12" y="5"/>
                    <a:pt x="13" y="9"/>
                  </a:cubicBezTo>
                  <a:cubicBezTo>
                    <a:pt x="10" y="8"/>
                    <a:pt x="10" y="11"/>
                    <a:pt x="12" y="12"/>
                  </a:cubicBezTo>
                  <a:cubicBezTo>
                    <a:pt x="12" y="12"/>
                    <a:pt x="12" y="12"/>
                    <a:pt x="12" y="12"/>
                  </a:cubicBezTo>
                  <a:cubicBezTo>
                    <a:pt x="11" y="12"/>
                    <a:pt x="10" y="13"/>
                    <a:pt x="10" y="13"/>
                  </a:cubicBezTo>
                  <a:cubicBezTo>
                    <a:pt x="9" y="13"/>
                    <a:pt x="8" y="13"/>
                    <a:pt x="8" y="15"/>
                  </a:cubicBezTo>
                  <a:cubicBezTo>
                    <a:pt x="7" y="15"/>
                    <a:pt x="6" y="16"/>
                    <a:pt x="6" y="17"/>
                  </a:cubicBezTo>
                  <a:cubicBezTo>
                    <a:pt x="5" y="17"/>
                    <a:pt x="3" y="19"/>
                    <a:pt x="5" y="20"/>
                  </a:cubicBezTo>
                  <a:cubicBezTo>
                    <a:pt x="4" y="21"/>
                    <a:pt x="1" y="23"/>
                    <a:pt x="3" y="24"/>
                  </a:cubicBezTo>
                  <a:cubicBezTo>
                    <a:pt x="2" y="25"/>
                    <a:pt x="1" y="26"/>
                    <a:pt x="2" y="27"/>
                  </a:cubicBezTo>
                  <a:cubicBezTo>
                    <a:pt x="2" y="28"/>
                    <a:pt x="0" y="28"/>
                    <a:pt x="2" y="29"/>
                  </a:cubicBezTo>
                  <a:cubicBezTo>
                    <a:pt x="1" y="30"/>
                    <a:pt x="3" y="31"/>
                    <a:pt x="3" y="30"/>
                  </a:cubicBezTo>
                  <a:cubicBezTo>
                    <a:pt x="3" y="30"/>
                    <a:pt x="3" y="30"/>
                    <a:pt x="3" y="30"/>
                  </a:cubicBezTo>
                  <a:cubicBezTo>
                    <a:pt x="3" y="31"/>
                    <a:pt x="3" y="32"/>
                    <a:pt x="5" y="33"/>
                  </a:cubicBezTo>
                  <a:cubicBezTo>
                    <a:pt x="5" y="33"/>
                    <a:pt x="5" y="33"/>
                    <a:pt x="5" y="33"/>
                  </a:cubicBezTo>
                  <a:cubicBezTo>
                    <a:pt x="5" y="33"/>
                    <a:pt x="4" y="34"/>
                    <a:pt x="4" y="34"/>
                  </a:cubicBezTo>
                  <a:cubicBezTo>
                    <a:pt x="4" y="36"/>
                    <a:pt x="6" y="37"/>
                    <a:pt x="7" y="37"/>
                  </a:cubicBezTo>
                  <a:cubicBezTo>
                    <a:pt x="8" y="37"/>
                    <a:pt x="8" y="37"/>
                    <a:pt x="8" y="37"/>
                  </a:cubicBezTo>
                  <a:cubicBezTo>
                    <a:pt x="8" y="39"/>
                    <a:pt x="9" y="40"/>
                    <a:pt x="9" y="40"/>
                  </a:cubicBezTo>
                  <a:cubicBezTo>
                    <a:pt x="11" y="42"/>
                    <a:pt x="11" y="48"/>
                    <a:pt x="11" y="48"/>
                  </a:cubicBezTo>
                  <a:cubicBezTo>
                    <a:pt x="11" y="48"/>
                    <a:pt x="13" y="48"/>
                    <a:pt x="13" y="48"/>
                  </a:cubicBezTo>
                  <a:cubicBezTo>
                    <a:pt x="14" y="47"/>
                    <a:pt x="13" y="44"/>
                    <a:pt x="13" y="41"/>
                  </a:cubicBezTo>
                  <a:cubicBezTo>
                    <a:pt x="13" y="41"/>
                    <a:pt x="13" y="41"/>
                    <a:pt x="14" y="41"/>
                  </a:cubicBezTo>
                  <a:cubicBezTo>
                    <a:pt x="15" y="41"/>
                    <a:pt x="17" y="40"/>
                    <a:pt x="17" y="39"/>
                  </a:cubicBezTo>
                  <a:cubicBezTo>
                    <a:pt x="17" y="38"/>
                    <a:pt x="16" y="37"/>
                    <a:pt x="15" y="37"/>
                  </a:cubicBezTo>
                  <a:cubicBezTo>
                    <a:pt x="17" y="36"/>
                    <a:pt x="17" y="35"/>
                    <a:pt x="17" y="33"/>
                  </a:cubicBezTo>
                  <a:cubicBezTo>
                    <a:pt x="17" y="32"/>
                    <a:pt x="17" y="32"/>
                    <a:pt x="17" y="31"/>
                  </a:cubicBezTo>
                  <a:cubicBezTo>
                    <a:pt x="19" y="31"/>
                    <a:pt x="20" y="29"/>
                    <a:pt x="20" y="27"/>
                  </a:cubicBezTo>
                  <a:cubicBezTo>
                    <a:pt x="20" y="27"/>
                    <a:pt x="20" y="27"/>
                    <a:pt x="20" y="27"/>
                  </a:cubicBezTo>
                  <a:cubicBezTo>
                    <a:pt x="21" y="27"/>
                    <a:pt x="21" y="27"/>
                    <a:pt x="21" y="26"/>
                  </a:cubicBezTo>
                  <a:cubicBezTo>
                    <a:pt x="22" y="27"/>
                    <a:pt x="25" y="28"/>
                    <a:pt x="26" y="27"/>
                  </a:cubicBezTo>
                  <a:cubicBezTo>
                    <a:pt x="27" y="28"/>
                    <a:pt x="31" y="29"/>
                    <a:pt x="31" y="27"/>
                  </a:cubicBezTo>
                  <a:cubicBezTo>
                    <a:pt x="33" y="27"/>
                    <a:pt x="37" y="28"/>
                    <a:pt x="38" y="26"/>
                  </a:cubicBezTo>
                  <a:cubicBezTo>
                    <a:pt x="39" y="26"/>
                    <a:pt x="41" y="27"/>
                    <a:pt x="42" y="25"/>
                  </a:cubicBezTo>
                  <a:cubicBezTo>
                    <a:pt x="44" y="25"/>
                    <a:pt x="45" y="26"/>
                    <a:pt x="45" y="24"/>
                  </a:cubicBezTo>
                  <a:cubicBezTo>
                    <a:pt x="46" y="24"/>
                    <a:pt x="46" y="24"/>
                    <a:pt x="46" y="24"/>
                  </a:cubicBezTo>
                  <a:cubicBezTo>
                    <a:pt x="46" y="24"/>
                    <a:pt x="46" y="24"/>
                    <a:pt x="46" y="25"/>
                  </a:cubicBezTo>
                  <a:cubicBezTo>
                    <a:pt x="47" y="26"/>
                    <a:pt x="48" y="26"/>
                    <a:pt x="50" y="26"/>
                  </a:cubicBezTo>
                  <a:cubicBezTo>
                    <a:pt x="49" y="26"/>
                    <a:pt x="49" y="27"/>
                    <a:pt x="49" y="27"/>
                  </a:cubicBezTo>
                  <a:cubicBezTo>
                    <a:pt x="48" y="28"/>
                    <a:pt x="47" y="29"/>
                    <a:pt x="47" y="30"/>
                  </a:cubicBezTo>
                  <a:cubicBezTo>
                    <a:pt x="47" y="31"/>
                    <a:pt x="48" y="32"/>
                    <a:pt x="49" y="32"/>
                  </a:cubicBezTo>
                  <a:cubicBezTo>
                    <a:pt x="49" y="32"/>
                    <a:pt x="49" y="33"/>
                    <a:pt x="50" y="33"/>
                  </a:cubicBezTo>
                  <a:cubicBezTo>
                    <a:pt x="49" y="33"/>
                    <a:pt x="49" y="34"/>
                    <a:pt x="49" y="35"/>
                  </a:cubicBezTo>
                  <a:cubicBezTo>
                    <a:pt x="49" y="36"/>
                    <a:pt x="50" y="37"/>
                    <a:pt x="51" y="37"/>
                  </a:cubicBezTo>
                  <a:cubicBezTo>
                    <a:pt x="52" y="37"/>
                    <a:pt x="53" y="36"/>
                    <a:pt x="53" y="35"/>
                  </a:cubicBezTo>
                  <a:cubicBezTo>
                    <a:pt x="53" y="34"/>
                    <a:pt x="53" y="34"/>
                    <a:pt x="52" y="34"/>
                  </a:cubicBezTo>
                  <a:cubicBezTo>
                    <a:pt x="53" y="33"/>
                    <a:pt x="54" y="33"/>
                    <a:pt x="54" y="32"/>
                  </a:cubicBezTo>
                  <a:cubicBezTo>
                    <a:pt x="54" y="31"/>
                    <a:pt x="53" y="31"/>
                    <a:pt x="53" y="30"/>
                  </a:cubicBezTo>
                  <a:cubicBezTo>
                    <a:pt x="53" y="30"/>
                    <a:pt x="53" y="30"/>
                    <a:pt x="53" y="30"/>
                  </a:cubicBezTo>
                  <a:cubicBezTo>
                    <a:pt x="54" y="30"/>
                    <a:pt x="55" y="29"/>
                    <a:pt x="55" y="28"/>
                  </a:cubicBezTo>
                  <a:close/>
                  <a:moveTo>
                    <a:pt x="8" y="20"/>
                  </a:moveTo>
                  <a:cubicBezTo>
                    <a:pt x="8" y="20"/>
                    <a:pt x="8" y="20"/>
                    <a:pt x="8" y="20"/>
                  </a:cubicBezTo>
                  <a:cubicBezTo>
                    <a:pt x="8" y="20"/>
                    <a:pt x="8" y="20"/>
                    <a:pt x="8" y="20"/>
                  </a:cubicBezTo>
                  <a:close/>
                  <a:moveTo>
                    <a:pt x="46" y="23"/>
                  </a:moveTo>
                  <a:cubicBezTo>
                    <a:pt x="45" y="23"/>
                    <a:pt x="45" y="23"/>
                    <a:pt x="45" y="23"/>
                  </a:cubicBezTo>
                  <a:cubicBezTo>
                    <a:pt x="46" y="23"/>
                    <a:pt x="46" y="23"/>
                    <a:pt x="46" y="22"/>
                  </a:cubicBezTo>
                  <a:cubicBezTo>
                    <a:pt x="46" y="23"/>
                    <a:pt x="46" y="23"/>
                    <a:pt x="46" y="23"/>
                  </a:cubicBezTo>
                  <a:close/>
                  <a:moveTo>
                    <a:pt x="50" y="25"/>
                  </a:moveTo>
                  <a:cubicBezTo>
                    <a:pt x="50" y="26"/>
                    <a:pt x="50" y="26"/>
                    <a:pt x="50" y="26"/>
                  </a:cubicBezTo>
                  <a:cubicBezTo>
                    <a:pt x="50" y="26"/>
                    <a:pt x="50" y="26"/>
                    <a:pt x="50" y="26"/>
                  </a:cubicBezTo>
                  <a:lnTo>
                    <a:pt x="50" y="25"/>
                  </a:ln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nvGrpSpPr>
          <p:cNvPr id="107" name="กลุ่ม 724">
            <a:extLst>
              <a:ext uri="{FF2B5EF4-FFF2-40B4-BE49-F238E27FC236}">
                <a16:creationId xmlns:a16="http://schemas.microsoft.com/office/drawing/2014/main" id="{71F70B1C-79C8-458A-95CF-CAB80BD00AB4}"/>
              </a:ext>
            </a:extLst>
          </p:cNvPr>
          <p:cNvGrpSpPr/>
          <p:nvPr/>
        </p:nvGrpSpPr>
        <p:grpSpPr>
          <a:xfrm rot="20667876">
            <a:off x="180486" y="134139"/>
            <a:ext cx="1143229" cy="1140026"/>
            <a:chOff x="20307301" y="11587854"/>
            <a:chExt cx="566738" cy="565150"/>
          </a:xfrm>
        </p:grpSpPr>
        <p:sp>
          <p:nvSpPr>
            <p:cNvPr id="108" name="Oval 1642">
              <a:extLst>
                <a:ext uri="{FF2B5EF4-FFF2-40B4-BE49-F238E27FC236}">
                  <a16:creationId xmlns:a16="http://schemas.microsoft.com/office/drawing/2014/main" id="{55B28145-C478-4D21-BBDA-FF1A8B400C81}"/>
                </a:ext>
              </a:extLst>
            </p:cNvPr>
            <p:cNvSpPr>
              <a:spLocks noChangeArrowheads="1"/>
            </p:cNvSpPr>
            <p:nvPr/>
          </p:nvSpPr>
          <p:spPr bwMode="auto">
            <a:xfrm>
              <a:off x="20307301" y="11587854"/>
              <a:ext cx="566738" cy="565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09" name="Oval 1643">
              <a:extLst>
                <a:ext uri="{FF2B5EF4-FFF2-40B4-BE49-F238E27FC236}">
                  <a16:creationId xmlns:a16="http://schemas.microsoft.com/office/drawing/2014/main" id="{5859E5E8-EA0C-4186-A9FB-6D54B3E928A5}"/>
                </a:ext>
              </a:extLst>
            </p:cNvPr>
            <p:cNvSpPr>
              <a:spLocks noChangeArrowheads="1"/>
            </p:cNvSpPr>
            <p:nvPr/>
          </p:nvSpPr>
          <p:spPr bwMode="auto">
            <a:xfrm>
              <a:off x="20340638" y="11621192"/>
              <a:ext cx="500063" cy="498475"/>
            </a:xfrm>
            <a:prstGeom prst="ellipse">
              <a:avLst/>
            </a:prstGeom>
            <a:solidFill>
              <a:srgbClr val="06A1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10" name="Freeform 1644">
              <a:extLst>
                <a:ext uri="{FF2B5EF4-FFF2-40B4-BE49-F238E27FC236}">
                  <a16:creationId xmlns:a16="http://schemas.microsoft.com/office/drawing/2014/main" id="{A861B712-6E38-4303-90F1-BC0ECEE583E2}"/>
                </a:ext>
              </a:extLst>
            </p:cNvPr>
            <p:cNvSpPr>
              <a:spLocks/>
            </p:cNvSpPr>
            <p:nvPr/>
          </p:nvSpPr>
          <p:spPr bwMode="auto">
            <a:xfrm>
              <a:off x="20545426" y="11899004"/>
              <a:ext cx="82550" cy="119063"/>
            </a:xfrm>
            <a:custGeom>
              <a:avLst/>
              <a:gdLst>
                <a:gd name="T0" fmla="*/ 25 w 25"/>
                <a:gd name="T1" fmla="*/ 19 h 36"/>
                <a:gd name="T2" fmla="*/ 22 w 25"/>
                <a:gd name="T3" fmla="*/ 1 h 36"/>
                <a:gd name="T4" fmla="*/ 3 w 25"/>
                <a:gd name="T5" fmla="*/ 0 h 36"/>
                <a:gd name="T6" fmla="*/ 0 w 25"/>
                <a:gd name="T7" fmla="*/ 19 h 36"/>
                <a:gd name="T8" fmla="*/ 11 w 25"/>
                <a:gd name="T9" fmla="*/ 36 h 36"/>
                <a:gd name="T10" fmla="*/ 25 w 25"/>
                <a:gd name="T11" fmla="*/ 19 h 36"/>
              </a:gdLst>
              <a:ahLst/>
              <a:cxnLst>
                <a:cxn ang="0">
                  <a:pos x="T0" y="T1"/>
                </a:cxn>
                <a:cxn ang="0">
                  <a:pos x="T2" y="T3"/>
                </a:cxn>
                <a:cxn ang="0">
                  <a:pos x="T4" y="T5"/>
                </a:cxn>
                <a:cxn ang="0">
                  <a:pos x="T6" y="T7"/>
                </a:cxn>
                <a:cxn ang="0">
                  <a:pos x="T8" y="T9"/>
                </a:cxn>
                <a:cxn ang="0">
                  <a:pos x="T10" y="T11"/>
                </a:cxn>
              </a:cxnLst>
              <a:rect l="0" t="0" r="r" b="b"/>
              <a:pathLst>
                <a:path w="25" h="36">
                  <a:moveTo>
                    <a:pt x="25" y="19"/>
                  </a:moveTo>
                  <a:cubicBezTo>
                    <a:pt x="25" y="19"/>
                    <a:pt x="22" y="19"/>
                    <a:pt x="22" y="1"/>
                  </a:cubicBezTo>
                  <a:cubicBezTo>
                    <a:pt x="16" y="0"/>
                    <a:pt x="3" y="0"/>
                    <a:pt x="3" y="0"/>
                  </a:cubicBezTo>
                  <a:cubicBezTo>
                    <a:pt x="3" y="0"/>
                    <a:pt x="5" y="19"/>
                    <a:pt x="0" y="19"/>
                  </a:cubicBezTo>
                  <a:cubicBezTo>
                    <a:pt x="0" y="19"/>
                    <a:pt x="1" y="35"/>
                    <a:pt x="11" y="36"/>
                  </a:cubicBezTo>
                  <a:cubicBezTo>
                    <a:pt x="21" y="36"/>
                    <a:pt x="25" y="23"/>
                    <a:pt x="25" y="19"/>
                  </a:cubicBezTo>
                  <a:close/>
                </a:path>
              </a:pathLst>
            </a:custGeom>
            <a:solidFill>
              <a:srgbClr val="FDC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11" name="Freeform 1645">
              <a:extLst>
                <a:ext uri="{FF2B5EF4-FFF2-40B4-BE49-F238E27FC236}">
                  <a16:creationId xmlns:a16="http://schemas.microsoft.com/office/drawing/2014/main" id="{2BDC810E-2E0F-42DE-B788-F935268DC75A}"/>
                </a:ext>
              </a:extLst>
            </p:cNvPr>
            <p:cNvSpPr>
              <a:spLocks/>
            </p:cNvSpPr>
            <p:nvPr/>
          </p:nvSpPr>
          <p:spPr bwMode="auto">
            <a:xfrm>
              <a:off x="20554951" y="11899004"/>
              <a:ext cx="66675" cy="42863"/>
            </a:xfrm>
            <a:custGeom>
              <a:avLst/>
              <a:gdLst>
                <a:gd name="T0" fmla="*/ 1 w 20"/>
                <a:gd name="T1" fmla="*/ 12 h 13"/>
                <a:gd name="T2" fmla="*/ 9 w 20"/>
                <a:gd name="T3" fmla="*/ 13 h 13"/>
                <a:gd name="T4" fmla="*/ 20 w 20"/>
                <a:gd name="T5" fmla="*/ 11 h 13"/>
                <a:gd name="T6" fmla="*/ 19 w 20"/>
                <a:gd name="T7" fmla="*/ 1 h 13"/>
                <a:gd name="T8" fmla="*/ 0 w 20"/>
                <a:gd name="T9" fmla="*/ 0 h 13"/>
                <a:gd name="T10" fmla="*/ 1 w 20"/>
                <a:gd name="T11" fmla="*/ 12 h 13"/>
              </a:gdLst>
              <a:ahLst/>
              <a:cxnLst>
                <a:cxn ang="0">
                  <a:pos x="T0" y="T1"/>
                </a:cxn>
                <a:cxn ang="0">
                  <a:pos x="T2" y="T3"/>
                </a:cxn>
                <a:cxn ang="0">
                  <a:pos x="T4" y="T5"/>
                </a:cxn>
                <a:cxn ang="0">
                  <a:pos x="T6" y="T7"/>
                </a:cxn>
                <a:cxn ang="0">
                  <a:pos x="T8" y="T9"/>
                </a:cxn>
                <a:cxn ang="0">
                  <a:pos x="T10" y="T11"/>
                </a:cxn>
              </a:cxnLst>
              <a:rect l="0" t="0" r="r" b="b"/>
              <a:pathLst>
                <a:path w="20" h="13">
                  <a:moveTo>
                    <a:pt x="1" y="12"/>
                  </a:moveTo>
                  <a:cubicBezTo>
                    <a:pt x="3" y="13"/>
                    <a:pt x="6" y="13"/>
                    <a:pt x="9" y="13"/>
                  </a:cubicBezTo>
                  <a:cubicBezTo>
                    <a:pt x="13" y="13"/>
                    <a:pt x="16" y="12"/>
                    <a:pt x="20" y="11"/>
                  </a:cubicBezTo>
                  <a:cubicBezTo>
                    <a:pt x="19" y="9"/>
                    <a:pt x="19" y="5"/>
                    <a:pt x="19" y="1"/>
                  </a:cubicBezTo>
                  <a:cubicBezTo>
                    <a:pt x="13" y="0"/>
                    <a:pt x="0" y="0"/>
                    <a:pt x="0" y="0"/>
                  </a:cubicBezTo>
                  <a:cubicBezTo>
                    <a:pt x="0" y="0"/>
                    <a:pt x="1" y="7"/>
                    <a:pt x="1" y="12"/>
                  </a:cubicBezTo>
                  <a:close/>
                </a:path>
              </a:pathLst>
            </a:custGeom>
            <a:solidFill>
              <a:srgbClr val="DEA4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12" name="Freeform 1646">
              <a:extLst>
                <a:ext uri="{FF2B5EF4-FFF2-40B4-BE49-F238E27FC236}">
                  <a16:creationId xmlns:a16="http://schemas.microsoft.com/office/drawing/2014/main" id="{6AFAFC5E-8762-4B6E-B00F-CC1138E035DB}"/>
                </a:ext>
              </a:extLst>
            </p:cNvPr>
            <p:cNvSpPr>
              <a:spLocks/>
            </p:cNvSpPr>
            <p:nvPr/>
          </p:nvSpPr>
          <p:spPr bwMode="auto">
            <a:xfrm>
              <a:off x="20578763" y="12018067"/>
              <a:ext cx="9525" cy="0"/>
            </a:xfrm>
            <a:custGeom>
              <a:avLst/>
              <a:gdLst>
                <a:gd name="T0" fmla="*/ 1 w 3"/>
                <a:gd name="T1" fmla="*/ 0 w 3"/>
                <a:gd name="T2" fmla="*/ 1 w 3"/>
                <a:gd name="T3" fmla="*/ 3 w 3"/>
                <a:gd name="T4" fmla="*/ 1 w 3"/>
              </a:gdLst>
              <a:ahLst/>
              <a:cxnLst>
                <a:cxn ang="0">
                  <a:pos x="T0" y="0"/>
                </a:cxn>
                <a:cxn ang="0">
                  <a:pos x="T1" y="0"/>
                </a:cxn>
                <a:cxn ang="0">
                  <a:pos x="T2" y="0"/>
                </a:cxn>
                <a:cxn ang="0">
                  <a:pos x="T3" y="0"/>
                </a:cxn>
                <a:cxn ang="0">
                  <a:pos x="T4" y="0"/>
                </a:cxn>
              </a:cxnLst>
              <a:rect l="0" t="0" r="r" b="b"/>
              <a:pathLst>
                <a:path w="3">
                  <a:moveTo>
                    <a:pt x="1" y="0"/>
                  </a:moveTo>
                  <a:cubicBezTo>
                    <a:pt x="1" y="0"/>
                    <a:pt x="0" y="0"/>
                    <a:pt x="0" y="0"/>
                  </a:cubicBezTo>
                  <a:cubicBezTo>
                    <a:pt x="0" y="0"/>
                    <a:pt x="1" y="0"/>
                    <a:pt x="1" y="0"/>
                  </a:cubicBezTo>
                  <a:cubicBezTo>
                    <a:pt x="2" y="0"/>
                    <a:pt x="2" y="0"/>
                    <a:pt x="3" y="0"/>
                  </a:cubicBezTo>
                  <a:cubicBezTo>
                    <a:pt x="2" y="0"/>
                    <a:pt x="2" y="0"/>
                    <a:pt x="1" y="0"/>
                  </a:cubicBezTo>
                  <a:close/>
                </a:path>
              </a:pathLst>
            </a:custGeom>
            <a:solidFill>
              <a:srgbClr val="FDC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13" name="Freeform 1647">
              <a:extLst>
                <a:ext uri="{FF2B5EF4-FFF2-40B4-BE49-F238E27FC236}">
                  <a16:creationId xmlns:a16="http://schemas.microsoft.com/office/drawing/2014/main" id="{413D6BDA-7F96-43F7-A635-AD54F81D22CE}"/>
                </a:ext>
              </a:extLst>
            </p:cNvPr>
            <p:cNvSpPr>
              <a:spLocks/>
            </p:cNvSpPr>
            <p:nvPr/>
          </p:nvSpPr>
          <p:spPr bwMode="auto">
            <a:xfrm>
              <a:off x="20443148" y="11948217"/>
              <a:ext cx="290512" cy="176383"/>
            </a:xfrm>
            <a:custGeom>
              <a:avLst/>
              <a:gdLst>
                <a:gd name="T0" fmla="*/ 73 w 94"/>
                <a:gd name="T1" fmla="*/ 0 h 57"/>
                <a:gd name="T2" fmla="*/ 21 w 94"/>
                <a:gd name="T3" fmla="*/ 0 h 57"/>
                <a:gd name="T4" fmla="*/ 0 w 94"/>
                <a:gd name="T5" fmla="*/ 41 h 57"/>
                <a:gd name="T6" fmla="*/ 46 w 94"/>
                <a:gd name="T7" fmla="*/ 57 h 57"/>
                <a:gd name="T8" fmla="*/ 94 w 94"/>
                <a:gd name="T9" fmla="*/ 39 h 57"/>
                <a:gd name="T10" fmla="*/ 73 w 94"/>
                <a:gd name="T11" fmla="*/ 0 h 57"/>
              </a:gdLst>
              <a:ahLst/>
              <a:cxnLst>
                <a:cxn ang="0">
                  <a:pos x="T0" y="T1"/>
                </a:cxn>
                <a:cxn ang="0">
                  <a:pos x="T2" y="T3"/>
                </a:cxn>
                <a:cxn ang="0">
                  <a:pos x="T4" y="T5"/>
                </a:cxn>
                <a:cxn ang="0">
                  <a:pos x="T6" y="T7"/>
                </a:cxn>
                <a:cxn ang="0">
                  <a:pos x="T8" y="T9"/>
                </a:cxn>
                <a:cxn ang="0">
                  <a:pos x="T10" y="T11"/>
                </a:cxn>
              </a:cxnLst>
              <a:rect l="0" t="0" r="r" b="b"/>
              <a:pathLst>
                <a:path w="94" h="57">
                  <a:moveTo>
                    <a:pt x="73" y="0"/>
                  </a:moveTo>
                  <a:cubicBezTo>
                    <a:pt x="21" y="0"/>
                    <a:pt x="21" y="0"/>
                    <a:pt x="21" y="0"/>
                  </a:cubicBezTo>
                  <a:cubicBezTo>
                    <a:pt x="7" y="0"/>
                    <a:pt x="0" y="18"/>
                    <a:pt x="0" y="41"/>
                  </a:cubicBezTo>
                  <a:cubicBezTo>
                    <a:pt x="0" y="41"/>
                    <a:pt x="10" y="57"/>
                    <a:pt x="46" y="57"/>
                  </a:cubicBezTo>
                  <a:cubicBezTo>
                    <a:pt x="81" y="57"/>
                    <a:pt x="94" y="39"/>
                    <a:pt x="94" y="39"/>
                  </a:cubicBezTo>
                  <a:cubicBezTo>
                    <a:pt x="93" y="20"/>
                    <a:pt x="87" y="0"/>
                    <a:pt x="73" y="0"/>
                  </a:cubicBezTo>
                  <a:close/>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14" name="Freeform 1648">
              <a:extLst>
                <a:ext uri="{FF2B5EF4-FFF2-40B4-BE49-F238E27FC236}">
                  <a16:creationId xmlns:a16="http://schemas.microsoft.com/office/drawing/2014/main" id="{0624B944-9A85-42AA-A585-12BD9ECC2BB0}"/>
                </a:ext>
              </a:extLst>
            </p:cNvPr>
            <p:cNvSpPr>
              <a:spLocks/>
            </p:cNvSpPr>
            <p:nvPr/>
          </p:nvSpPr>
          <p:spPr bwMode="auto">
            <a:xfrm>
              <a:off x="20481926" y="11948217"/>
              <a:ext cx="209550" cy="171450"/>
            </a:xfrm>
            <a:custGeom>
              <a:avLst/>
              <a:gdLst>
                <a:gd name="T0" fmla="*/ 50 w 63"/>
                <a:gd name="T1" fmla="*/ 0 h 52"/>
                <a:gd name="T2" fmla="*/ 32 w 63"/>
                <a:gd name="T3" fmla="*/ 15 h 52"/>
                <a:gd name="T4" fmla="*/ 13 w 63"/>
                <a:gd name="T5" fmla="*/ 0 h 52"/>
                <a:gd name="T6" fmla="*/ 6 w 63"/>
                <a:gd name="T7" fmla="*/ 0 h 52"/>
                <a:gd name="T8" fmla="*/ 0 w 63"/>
                <a:gd name="T9" fmla="*/ 1 h 52"/>
                <a:gd name="T10" fmla="*/ 0 w 63"/>
                <a:gd name="T11" fmla="*/ 47 h 52"/>
                <a:gd name="T12" fmla="*/ 32 w 63"/>
                <a:gd name="T13" fmla="*/ 52 h 52"/>
                <a:gd name="T14" fmla="*/ 63 w 63"/>
                <a:gd name="T15" fmla="*/ 47 h 52"/>
                <a:gd name="T16" fmla="*/ 63 w 63"/>
                <a:gd name="T17" fmla="*/ 1 h 52"/>
                <a:gd name="T18" fmla="*/ 50 w 63"/>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52">
                  <a:moveTo>
                    <a:pt x="50" y="0"/>
                  </a:moveTo>
                  <a:cubicBezTo>
                    <a:pt x="49" y="9"/>
                    <a:pt x="41" y="15"/>
                    <a:pt x="32" y="15"/>
                  </a:cubicBezTo>
                  <a:cubicBezTo>
                    <a:pt x="22" y="15"/>
                    <a:pt x="14" y="9"/>
                    <a:pt x="13" y="0"/>
                  </a:cubicBezTo>
                  <a:cubicBezTo>
                    <a:pt x="6" y="0"/>
                    <a:pt x="6" y="0"/>
                    <a:pt x="6" y="0"/>
                  </a:cubicBezTo>
                  <a:cubicBezTo>
                    <a:pt x="4" y="0"/>
                    <a:pt x="1" y="1"/>
                    <a:pt x="0" y="1"/>
                  </a:cubicBezTo>
                  <a:cubicBezTo>
                    <a:pt x="0" y="47"/>
                    <a:pt x="0" y="47"/>
                    <a:pt x="0" y="47"/>
                  </a:cubicBezTo>
                  <a:cubicBezTo>
                    <a:pt x="10" y="50"/>
                    <a:pt x="21" y="52"/>
                    <a:pt x="32" y="52"/>
                  </a:cubicBezTo>
                  <a:cubicBezTo>
                    <a:pt x="43" y="52"/>
                    <a:pt x="53" y="50"/>
                    <a:pt x="63" y="47"/>
                  </a:cubicBezTo>
                  <a:cubicBezTo>
                    <a:pt x="63" y="1"/>
                    <a:pt x="63" y="1"/>
                    <a:pt x="63" y="1"/>
                  </a:cubicBezTo>
                  <a:cubicBezTo>
                    <a:pt x="58" y="0"/>
                    <a:pt x="50" y="0"/>
                    <a:pt x="50" y="0"/>
                  </a:cubicBezTo>
                  <a:close/>
                </a:path>
              </a:pathLst>
            </a:custGeom>
            <a:solidFill>
              <a:srgbClr val="F26D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15" name="Freeform 1649">
              <a:extLst>
                <a:ext uri="{FF2B5EF4-FFF2-40B4-BE49-F238E27FC236}">
                  <a16:creationId xmlns:a16="http://schemas.microsoft.com/office/drawing/2014/main" id="{AD3B5929-FE5A-425F-B25E-A9498845152A}"/>
                </a:ext>
              </a:extLst>
            </p:cNvPr>
            <p:cNvSpPr>
              <a:spLocks/>
            </p:cNvSpPr>
            <p:nvPr/>
          </p:nvSpPr>
          <p:spPr bwMode="auto">
            <a:xfrm>
              <a:off x="20466051" y="11776767"/>
              <a:ext cx="49213" cy="76200"/>
            </a:xfrm>
            <a:custGeom>
              <a:avLst/>
              <a:gdLst>
                <a:gd name="T0" fmla="*/ 13 w 15"/>
                <a:gd name="T1" fmla="*/ 10 h 23"/>
                <a:gd name="T2" fmla="*/ 5 w 15"/>
                <a:gd name="T3" fmla="*/ 4 h 23"/>
                <a:gd name="T4" fmla="*/ 8 w 15"/>
                <a:gd name="T5" fmla="*/ 21 h 23"/>
                <a:gd name="T6" fmla="*/ 15 w 15"/>
                <a:gd name="T7" fmla="*/ 19 h 23"/>
                <a:gd name="T8" fmla="*/ 13 w 15"/>
                <a:gd name="T9" fmla="*/ 10 h 23"/>
              </a:gdLst>
              <a:ahLst/>
              <a:cxnLst>
                <a:cxn ang="0">
                  <a:pos x="T0" y="T1"/>
                </a:cxn>
                <a:cxn ang="0">
                  <a:pos x="T2" y="T3"/>
                </a:cxn>
                <a:cxn ang="0">
                  <a:pos x="T4" y="T5"/>
                </a:cxn>
                <a:cxn ang="0">
                  <a:pos x="T6" y="T7"/>
                </a:cxn>
                <a:cxn ang="0">
                  <a:pos x="T8" y="T9"/>
                </a:cxn>
              </a:cxnLst>
              <a:rect l="0" t="0" r="r" b="b"/>
              <a:pathLst>
                <a:path w="15" h="23">
                  <a:moveTo>
                    <a:pt x="13" y="10"/>
                  </a:moveTo>
                  <a:cubicBezTo>
                    <a:pt x="13" y="10"/>
                    <a:pt x="9" y="0"/>
                    <a:pt x="5" y="4"/>
                  </a:cubicBezTo>
                  <a:cubicBezTo>
                    <a:pt x="0" y="7"/>
                    <a:pt x="4" y="20"/>
                    <a:pt x="8" y="21"/>
                  </a:cubicBezTo>
                  <a:cubicBezTo>
                    <a:pt x="13" y="23"/>
                    <a:pt x="15" y="19"/>
                    <a:pt x="15" y="19"/>
                  </a:cubicBezTo>
                  <a:lnTo>
                    <a:pt x="13" y="10"/>
                  </a:lnTo>
                  <a:close/>
                </a:path>
              </a:pathLst>
            </a:custGeom>
            <a:solidFill>
              <a:srgbClr val="C18E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16" name="Freeform 1650">
              <a:extLst>
                <a:ext uri="{FF2B5EF4-FFF2-40B4-BE49-F238E27FC236}">
                  <a16:creationId xmlns:a16="http://schemas.microsoft.com/office/drawing/2014/main" id="{4014EDA4-CDA5-4C3F-9959-96BEE33BD3F7}"/>
                </a:ext>
              </a:extLst>
            </p:cNvPr>
            <p:cNvSpPr>
              <a:spLocks/>
            </p:cNvSpPr>
            <p:nvPr/>
          </p:nvSpPr>
          <p:spPr bwMode="auto">
            <a:xfrm>
              <a:off x="20667663" y="11776767"/>
              <a:ext cx="50800" cy="76200"/>
            </a:xfrm>
            <a:custGeom>
              <a:avLst/>
              <a:gdLst>
                <a:gd name="T0" fmla="*/ 2 w 15"/>
                <a:gd name="T1" fmla="*/ 10 h 23"/>
                <a:gd name="T2" fmla="*/ 10 w 15"/>
                <a:gd name="T3" fmla="*/ 4 h 23"/>
                <a:gd name="T4" fmla="*/ 7 w 15"/>
                <a:gd name="T5" fmla="*/ 21 h 23"/>
                <a:gd name="T6" fmla="*/ 0 w 15"/>
                <a:gd name="T7" fmla="*/ 19 h 23"/>
                <a:gd name="T8" fmla="*/ 2 w 15"/>
                <a:gd name="T9" fmla="*/ 10 h 23"/>
              </a:gdLst>
              <a:ahLst/>
              <a:cxnLst>
                <a:cxn ang="0">
                  <a:pos x="T0" y="T1"/>
                </a:cxn>
                <a:cxn ang="0">
                  <a:pos x="T2" y="T3"/>
                </a:cxn>
                <a:cxn ang="0">
                  <a:pos x="T4" y="T5"/>
                </a:cxn>
                <a:cxn ang="0">
                  <a:pos x="T6" y="T7"/>
                </a:cxn>
                <a:cxn ang="0">
                  <a:pos x="T8" y="T9"/>
                </a:cxn>
              </a:cxnLst>
              <a:rect l="0" t="0" r="r" b="b"/>
              <a:pathLst>
                <a:path w="15" h="23">
                  <a:moveTo>
                    <a:pt x="2" y="10"/>
                  </a:moveTo>
                  <a:cubicBezTo>
                    <a:pt x="2" y="10"/>
                    <a:pt x="6" y="0"/>
                    <a:pt x="10" y="4"/>
                  </a:cubicBezTo>
                  <a:cubicBezTo>
                    <a:pt x="15" y="7"/>
                    <a:pt x="11" y="20"/>
                    <a:pt x="7" y="21"/>
                  </a:cubicBezTo>
                  <a:cubicBezTo>
                    <a:pt x="2" y="23"/>
                    <a:pt x="0" y="19"/>
                    <a:pt x="0" y="19"/>
                  </a:cubicBezTo>
                  <a:lnTo>
                    <a:pt x="2" y="10"/>
                  </a:lnTo>
                  <a:close/>
                </a:path>
              </a:pathLst>
            </a:custGeom>
            <a:solidFill>
              <a:srgbClr val="C18E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17" name="Freeform 1651">
              <a:extLst>
                <a:ext uri="{FF2B5EF4-FFF2-40B4-BE49-F238E27FC236}">
                  <a16:creationId xmlns:a16="http://schemas.microsoft.com/office/drawing/2014/main" id="{F24130C8-5F53-47EB-9437-948F112B94F5}"/>
                </a:ext>
              </a:extLst>
            </p:cNvPr>
            <p:cNvSpPr>
              <a:spLocks/>
            </p:cNvSpPr>
            <p:nvPr/>
          </p:nvSpPr>
          <p:spPr bwMode="auto">
            <a:xfrm>
              <a:off x="20496213" y="11646592"/>
              <a:ext cx="188913" cy="282575"/>
            </a:xfrm>
            <a:custGeom>
              <a:avLst/>
              <a:gdLst>
                <a:gd name="T0" fmla="*/ 38 w 57"/>
                <a:gd name="T1" fmla="*/ 83 h 85"/>
                <a:gd name="T2" fmla="*/ 55 w 57"/>
                <a:gd name="T3" fmla="*/ 60 h 85"/>
                <a:gd name="T4" fmla="*/ 57 w 57"/>
                <a:gd name="T5" fmla="*/ 38 h 85"/>
                <a:gd name="T6" fmla="*/ 40 w 57"/>
                <a:gd name="T7" fmla="*/ 5 h 85"/>
                <a:gd name="T8" fmla="*/ 18 w 57"/>
                <a:gd name="T9" fmla="*/ 5 h 85"/>
                <a:gd name="T10" fmla="*/ 1 w 57"/>
                <a:gd name="T11" fmla="*/ 38 h 85"/>
                <a:gd name="T12" fmla="*/ 2 w 57"/>
                <a:gd name="T13" fmla="*/ 61 h 85"/>
                <a:gd name="T14" fmla="*/ 29 w 57"/>
                <a:gd name="T15" fmla="*/ 85 h 85"/>
                <a:gd name="T16" fmla="*/ 38 w 57"/>
                <a:gd name="T17" fmla="*/ 8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85">
                  <a:moveTo>
                    <a:pt x="38" y="83"/>
                  </a:moveTo>
                  <a:cubicBezTo>
                    <a:pt x="48" y="80"/>
                    <a:pt x="57" y="71"/>
                    <a:pt x="55" y="60"/>
                  </a:cubicBezTo>
                  <a:cubicBezTo>
                    <a:pt x="54" y="51"/>
                    <a:pt x="57" y="38"/>
                    <a:pt x="57" y="38"/>
                  </a:cubicBezTo>
                  <a:cubicBezTo>
                    <a:pt x="57" y="5"/>
                    <a:pt x="40" y="5"/>
                    <a:pt x="40" y="5"/>
                  </a:cubicBezTo>
                  <a:cubicBezTo>
                    <a:pt x="25" y="0"/>
                    <a:pt x="18" y="5"/>
                    <a:pt x="18" y="5"/>
                  </a:cubicBezTo>
                  <a:cubicBezTo>
                    <a:pt x="18" y="5"/>
                    <a:pt x="1" y="5"/>
                    <a:pt x="1" y="38"/>
                  </a:cubicBezTo>
                  <a:cubicBezTo>
                    <a:pt x="1" y="38"/>
                    <a:pt x="4" y="52"/>
                    <a:pt x="2" y="61"/>
                  </a:cubicBezTo>
                  <a:cubicBezTo>
                    <a:pt x="0" y="74"/>
                    <a:pt x="18" y="85"/>
                    <a:pt x="29" y="85"/>
                  </a:cubicBezTo>
                  <a:cubicBezTo>
                    <a:pt x="32" y="85"/>
                    <a:pt x="35" y="84"/>
                    <a:pt x="38" y="83"/>
                  </a:cubicBezTo>
                  <a:close/>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18" name="Freeform 1652">
              <a:extLst>
                <a:ext uri="{FF2B5EF4-FFF2-40B4-BE49-F238E27FC236}">
                  <a16:creationId xmlns:a16="http://schemas.microsoft.com/office/drawing/2014/main" id="{4B29EC78-84E0-44B8-B3BB-2386BDFEF11D}"/>
                </a:ext>
              </a:extLst>
            </p:cNvPr>
            <p:cNvSpPr>
              <a:spLocks/>
            </p:cNvSpPr>
            <p:nvPr/>
          </p:nvSpPr>
          <p:spPr bwMode="auto">
            <a:xfrm>
              <a:off x="20478751" y="11795817"/>
              <a:ext cx="26988" cy="42863"/>
            </a:xfrm>
            <a:custGeom>
              <a:avLst/>
              <a:gdLst>
                <a:gd name="T0" fmla="*/ 8 w 8"/>
                <a:gd name="T1" fmla="*/ 9 h 13"/>
                <a:gd name="T2" fmla="*/ 2 w 8"/>
                <a:gd name="T3" fmla="*/ 3 h 13"/>
                <a:gd name="T4" fmla="*/ 2 w 8"/>
                <a:gd name="T5" fmla="*/ 7 h 13"/>
                <a:gd name="T6" fmla="*/ 3 w 8"/>
                <a:gd name="T7" fmla="*/ 5 h 13"/>
                <a:gd name="T8" fmla="*/ 3 w 8"/>
                <a:gd name="T9" fmla="*/ 10 h 13"/>
                <a:gd name="T10" fmla="*/ 8 w 8"/>
                <a:gd name="T11" fmla="*/ 11 h 13"/>
                <a:gd name="T12" fmla="*/ 8 w 8"/>
                <a:gd name="T13" fmla="*/ 9 h 13"/>
              </a:gdLst>
              <a:ahLst/>
              <a:cxnLst>
                <a:cxn ang="0">
                  <a:pos x="T0" y="T1"/>
                </a:cxn>
                <a:cxn ang="0">
                  <a:pos x="T2" y="T3"/>
                </a:cxn>
                <a:cxn ang="0">
                  <a:pos x="T4" y="T5"/>
                </a:cxn>
                <a:cxn ang="0">
                  <a:pos x="T6" y="T7"/>
                </a:cxn>
                <a:cxn ang="0">
                  <a:pos x="T8" y="T9"/>
                </a:cxn>
                <a:cxn ang="0">
                  <a:pos x="T10" y="T11"/>
                </a:cxn>
                <a:cxn ang="0">
                  <a:pos x="T12" y="T13"/>
                </a:cxn>
              </a:cxnLst>
              <a:rect l="0" t="0" r="r" b="b"/>
              <a:pathLst>
                <a:path w="8" h="13">
                  <a:moveTo>
                    <a:pt x="8" y="9"/>
                  </a:moveTo>
                  <a:cubicBezTo>
                    <a:pt x="8" y="9"/>
                    <a:pt x="4" y="0"/>
                    <a:pt x="2" y="3"/>
                  </a:cubicBezTo>
                  <a:cubicBezTo>
                    <a:pt x="0" y="6"/>
                    <a:pt x="2" y="7"/>
                    <a:pt x="2" y="7"/>
                  </a:cubicBezTo>
                  <a:cubicBezTo>
                    <a:pt x="2" y="7"/>
                    <a:pt x="2" y="4"/>
                    <a:pt x="3" y="5"/>
                  </a:cubicBezTo>
                  <a:cubicBezTo>
                    <a:pt x="4" y="5"/>
                    <a:pt x="1" y="8"/>
                    <a:pt x="3" y="10"/>
                  </a:cubicBezTo>
                  <a:cubicBezTo>
                    <a:pt x="5" y="13"/>
                    <a:pt x="8" y="12"/>
                    <a:pt x="8" y="11"/>
                  </a:cubicBezTo>
                  <a:cubicBezTo>
                    <a:pt x="8" y="9"/>
                    <a:pt x="8" y="9"/>
                    <a:pt x="8" y="9"/>
                  </a:cubicBezTo>
                  <a:close/>
                </a:path>
              </a:pathLst>
            </a:custGeom>
            <a:solidFill>
              <a:srgbClr val="804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19" name="Freeform 1653">
              <a:extLst>
                <a:ext uri="{FF2B5EF4-FFF2-40B4-BE49-F238E27FC236}">
                  <a16:creationId xmlns:a16="http://schemas.microsoft.com/office/drawing/2014/main" id="{73E9670E-C31E-4B80-B7E7-C12FBE6A5E0C}"/>
                </a:ext>
              </a:extLst>
            </p:cNvPr>
            <p:cNvSpPr>
              <a:spLocks/>
            </p:cNvSpPr>
            <p:nvPr/>
          </p:nvSpPr>
          <p:spPr bwMode="auto">
            <a:xfrm>
              <a:off x="20681951" y="11795817"/>
              <a:ext cx="25400" cy="42863"/>
            </a:xfrm>
            <a:custGeom>
              <a:avLst/>
              <a:gdLst>
                <a:gd name="T0" fmla="*/ 0 w 8"/>
                <a:gd name="T1" fmla="*/ 9 h 13"/>
                <a:gd name="T2" fmla="*/ 5 w 8"/>
                <a:gd name="T3" fmla="*/ 3 h 13"/>
                <a:gd name="T4" fmla="*/ 6 w 8"/>
                <a:gd name="T5" fmla="*/ 7 h 13"/>
                <a:gd name="T6" fmla="*/ 5 w 8"/>
                <a:gd name="T7" fmla="*/ 5 h 13"/>
                <a:gd name="T8" fmla="*/ 4 w 8"/>
                <a:gd name="T9" fmla="*/ 10 h 13"/>
                <a:gd name="T10" fmla="*/ 0 w 8"/>
                <a:gd name="T11" fmla="*/ 11 h 13"/>
                <a:gd name="T12" fmla="*/ 0 w 8"/>
                <a:gd name="T13" fmla="*/ 9 h 13"/>
              </a:gdLst>
              <a:ahLst/>
              <a:cxnLst>
                <a:cxn ang="0">
                  <a:pos x="T0" y="T1"/>
                </a:cxn>
                <a:cxn ang="0">
                  <a:pos x="T2" y="T3"/>
                </a:cxn>
                <a:cxn ang="0">
                  <a:pos x="T4" y="T5"/>
                </a:cxn>
                <a:cxn ang="0">
                  <a:pos x="T6" y="T7"/>
                </a:cxn>
                <a:cxn ang="0">
                  <a:pos x="T8" y="T9"/>
                </a:cxn>
                <a:cxn ang="0">
                  <a:pos x="T10" y="T11"/>
                </a:cxn>
                <a:cxn ang="0">
                  <a:pos x="T12" y="T13"/>
                </a:cxn>
              </a:cxnLst>
              <a:rect l="0" t="0" r="r" b="b"/>
              <a:pathLst>
                <a:path w="8" h="13">
                  <a:moveTo>
                    <a:pt x="0" y="9"/>
                  </a:moveTo>
                  <a:cubicBezTo>
                    <a:pt x="0" y="9"/>
                    <a:pt x="3" y="0"/>
                    <a:pt x="5" y="3"/>
                  </a:cubicBezTo>
                  <a:cubicBezTo>
                    <a:pt x="8" y="6"/>
                    <a:pt x="6" y="7"/>
                    <a:pt x="6" y="7"/>
                  </a:cubicBezTo>
                  <a:cubicBezTo>
                    <a:pt x="6" y="7"/>
                    <a:pt x="6" y="4"/>
                    <a:pt x="5" y="5"/>
                  </a:cubicBezTo>
                  <a:cubicBezTo>
                    <a:pt x="4" y="5"/>
                    <a:pt x="6" y="8"/>
                    <a:pt x="4" y="10"/>
                  </a:cubicBezTo>
                  <a:cubicBezTo>
                    <a:pt x="2" y="13"/>
                    <a:pt x="0" y="12"/>
                    <a:pt x="0" y="11"/>
                  </a:cubicBezTo>
                  <a:cubicBezTo>
                    <a:pt x="0" y="9"/>
                    <a:pt x="0" y="9"/>
                    <a:pt x="0" y="9"/>
                  </a:cubicBezTo>
                  <a:close/>
                </a:path>
              </a:pathLst>
            </a:custGeom>
            <a:solidFill>
              <a:srgbClr val="804B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20" name="Freeform 1654">
              <a:extLst>
                <a:ext uri="{FF2B5EF4-FFF2-40B4-BE49-F238E27FC236}">
                  <a16:creationId xmlns:a16="http://schemas.microsoft.com/office/drawing/2014/main" id="{11F05B49-3840-40A9-84A4-CBBD36BD95D9}"/>
                </a:ext>
              </a:extLst>
            </p:cNvPr>
            <p:cNvSpPr>
              <a:spLocks/>
            </p:cNvSpPr>
            <p:nvPr/>
          </p:nvSpPr>
          <p:spPr bwMode="auto">
            <a:xfrm>
              <a:off x="20453351" y="11640242"/>
              <a:ext cx="301625" cy="298450"/>
            </a:xfrm>
            <a:custGeom>
              <a:avLst/>
              <a:gdLst>
                <a:gd name="T0" fmla="*/ 48 w 91"/>
                <a:gd name="T1" fmla="*/ 2 h 90"/>
                <a:gd name="T2" fmla="*/ 87 w 91"/>
                <a:gd name="T3" fmla="*/ 46 h 90"/>
                <a:gd name="T4" fmla="*/ 78 w 91"/>
                <a:gd name="T5" fmla="*/ 74 h 90"/>
                <a:gd name="T6" fmla="*/ 79 w 91"/>
                <a:gd name="T7" fmla="*/ 62 h 90"/>
                <a:gd name="T8" fmla="*/ 72 w 91"/>
                <a:gd name="T9" fmla="*/ 83 h 90"/>
                <a:gd name="T10" fmla="*/ 55 w 91"/>
                <a:gd name="T11" fmla="*/ 84 h 90"/>
                <a:gd name="T12" fmla="*/ 68 w 91"/>
                <a:gd name="T13" fmla="*/ 60 h 90"/>
                <a:gd name="T14" fmla="*/ 50 w 91"/>
                <a:gd name="T15" fmla="*/ 37 h 90"/>
                <a:gd name="T16" fmla="*/ 25 w 91"/>
                <a:gd name="T17" fmla="*/ 22 h 90"/>
                <a:gd name="T18" fmla="*/ 22 w 91"/>
                <a:gd name="T19" fmla="*/ 34 h 90"/>
                <a:gd name="T20" fmla="*/ 32 w 91"/>
                <a:gd name="T21" fmla="*/ 85 h 90"/>
                <a:gd name="T22" fmla="*/ 11 w 91"/>
                <a:gd name="T23" fmla="*/ 79 h 90"/>
                <a:gd name="T24" fmla="*/ 7 w 91"/>
                <a:gd name="T25" fmla="*/ 55 h 90"/>
                <a:gd name="T26" fmla="*/ 5 w 91"/>
                <a:gd name="T27" fmla="*/ 67 h 90"/>
                <a:gd name="T28" fmla="*/ 3 w 91"/>
                <a:gd name="T29" fmla="*/ 38 h 90"/>
                <a:gd name="T30" fmla="*/ 20 w 91"/>
                <a:gd name="T31" fmla="*/ 7 h 90"/>
                <a:gd name="T32" fmla="*/ 35 w 91"/>
                <a:gd name="T33" fmla="*/ 3 h 90"/>
                <a:gd name="T34" fmla="*/ 48 w 91"/>
                <a:gd name="T35" fmla="*/ 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 h="90">
                  <a:moveTo>
                    <a:pt x="48" y="2"/>
                  </a:moveTo>
                  <a:cubicBezTo>
                    <a:pt x="77" y="2"/>
                    <a:pt x="84" y="28"/>
                    <a:pt x="87" y="46"/>
                  </a:cubicBezTo>
                  <a:cubicBezTo>
                    <a:pt x="91" y="65"/>
                    <a:pt x="77" y="77"/>
                    <a:pt x="78" y="74"/>
                  </a:cubicBezTo>
                  <a:cubicBezTo>
                    <a:pt x="80" y="70"/>
                    <a:pt x="80" y="65"/>
                    <a:pt x="79" y="62"/>
                  </a:cubicBezTo>
                  <a:cubicBezTo>
                    <a:pt x="80" y="67"/>
                    <a:pt x="78" y="76"/>
                    <a:pt x="72" y="83"/>
                  </a:cubicBezTo>
                  <a:cubicBezTo>
                    <a:pt x="66" y="90"/>
                    <a:pt x="51" y="86"/>
                    <a:pt x="55" y="84"/>
                  </a:cubicBezTo>
                  <a:cubicBezTo>
                    <a:pt x="64" y="81"/>
                    <a:pt x="67" y="68"/>
                    <a:pt x="68" y="60"/>
                  </a:cubicBezTo>
                  <a:cubicBezTo>
                    <a:pt x="69" y="52"/>
                    <a:pt x="67" y="41"/>
                    <a:pt x="50" y="37"/>
                  </a:cubicBezTo>
                  <a:cubicBezTo>
                    <a:pt x="25" y="34"/>
                    <a:pt x="25" y="22"/>
                    <a:pt x="25" y="22"/>
                  </a:cubicBezTo>
                  <a:cubicBezTo>
                    <a:pt x="25" y="22"/>
                    <a:pt x="26" y="30"/>
                    <a:pt x="22" y="34"/>
                  </a:cubicBezTo>
                  <a:cubicBezTo>
                    <a:pt x="19" y="39"/>
                    <a:pt x="7" y="76"/>
                    <a:pt x="32" y="85"/>
                  </a:cubicBezTo>
                  <a:cubicBezTo>
                    <a:pt x="30" y="87"/>
                    <a:pt x="16" y="86"/>
                    <a:pt x="11" y="79"/>
                  </a:cubicBezTo>
                  <a:cubicBezTo>
                    <a:pt x="6" y="71"/>
                    <a:pt x="7" y="55"/>
                    <a:pt x="7" y="55"/>
                  </a:cubicBezTo>
                  <a:cubicBezTo>
                    <a:pt x="7" y="55"/>
                    <a:pt x="5" y="63"/>
                    <a:pt x="5" y="67"/>
                  </a:cubicBezTo>
                  <a:cubicBezTo>
                    <a:pt x="3" y="64"/>
                    <a:pt x="0" y="54"/>
                    <a:pt x="3" y="38"/>
                  </a:cubicBezTo>
                  <a:cubicBezTo>
                    <a:pt x="7" y="21"/>
                    <a:pt x="17" y="10"/>
                    <a:pt x="20" y="7"/>
                  </a:cubicBezTo>
                  <a:cubicBezTo>
                    <a:pt x="23" y="3"/>
                    <a:pt x="29" y="0"/>
                    <a:pt x="35" y="3"/>
                  </a:cubicBezTo>
                  <a:cubicBezTo>
                    <a:pt x="35" y="3"/>
                    <a:pt x="40" y="2"/>
                    <a:pt x="48" y="2"/>
                  </a:cubicBezTo>
                  <a:close/>
                </a:path>
              </a:pathLst>
            </a:custGeom>
            <a:solidFill>
              <a:srgbClr val="502E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21" name="Freeform 1655">
              <a:extLst>
                <a:ext uri="{FF2B5EF4-FFF2-40B4-BE49-F238E27FC236}">
                  <a16:creationId xmlns:a16="http://schemas.microsoft.com/office/drawing/2014/main" id="{05D6DE76-2403-4BCA-983E-C8D6F264D197}"/>
                </a:ext>
              </a:extLst>
            </p:cNvPr>
            <p:cNvSpPr>
              <a:spLocks/>
            </p:cNvSpPr>
            <p:nvPr/>
          </p:nvSpPr>
          <p:spPr bwMode="auto">
            <a:xfrm>
              <a:off x="20532726" y="11756129"/>
              <a:ext cx="25400" cy="26988"/>
            </a:xfrm>
            <a:custGeom>
              <a:avLst/>
              <a:gdLst>
                <a:gd name="T0" fmla="*/ 0 w 8"/>
                <a:gd name="T1" fmla="*/ 7 h 8"/>
                <a:gd name="T2" fmla="*/ 8 w 8"/>
                <a:gd name="T3" fmla="*/ 7 h 8"/>
                <a:gd name="T4" fmla="*/ 0 w 8"/>
                <a:gd name="T5" fmla="*/ 7 h 8"/>
              </a:gdLst>
              <a:ahLst/>
              <a:cxnLst>
                <a:cxn ang="0">
                  <a:pos x="T0" y="T1"/>
                </a:cxn>
                <a:cxn ang="0">
                  <a:pos x="T2" y="T3"/>
                </a:cxn>
                <a:cxn ang="0">
                  <a:pos x="T4" y="T5"/>
                </a:cxn>
              </a:cxnLst>
              <a:rect l="0" t="0" r="r" b="b"/>
              <a:pathLst>
                <a:path w="8" h="8">
                  <a:moveTo>
                    <a:pt x="0" y="7"/>
                  </a:moveTo>
                  <a:cubicBezTo>
                    <a:pt x="0" y="8"/>
                    <a:pt x="5" y="3"/>
                    <a:pt x="8" y="7"/>
                  </a:cubicBezTo>
                  <a:cubicBezTo>
                    <a:pt x="8" y="6"/>
                    <a:pt x="4" y="0"/>
                    <a:pt x="0" y="7"/>
                  </a:cubicBezTo>
                  <a:close/>
                </a:path>
              </a:pathLst>
            </a:custGeom>
            <a:solidFill>
              <a:srgbClr val="533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22" name="Freeform 1656">
              <a:extLst>
                <a:ext uri="{FF2B5EF4-FFF2-40B4-BE49-F238E27FC236}">
                  <a16:creationId xmlns:a16="http://schemas.microsoft.com/office/drawing/2014/main" id="{7968D067-021B-4A15-ABB8-7EC4D004A167}"/>
                </a:ext>
              </a:extLst>
            </p:cNvPr>
            <p:cNvSpPr>
              <a:spLocks/>
            </p:cNvSpPr>
            <p:nvPr/>
          </p:nvSpPr>
          <p:spPr bwMode="auto">
            <a:xfrm>
              <a:off x="20621626" y="11756129"/>
              <a:ext cx="23813" cy="26988"/>
            </a:xfrm>
            <a:custGeom>
              <a:avLst/>
              <a:gdLst>
                <a:gd name="T0" fmla="*/ 0 w 7"/>
                <a:gd name="T1" fmla="*/ 7 h 8"/>
                <a:gd name="T2" fmla="*/ 7 w 7"/>
                <a:gd name="T3" fmla="*/ 7 h 8"/>
                <a:gd name="T4" fmla="*/ 0 w 7"/>
                <a:gd name="T5" fmla="*/ 7 h 8"/>
              </a:gdLst>
              <a:ahLst/>
              <a:cxnLst>
                <a:cxn ang="0">
                  <a:pos x="T0" y="T1"/>
                </a:cxn>
                <a:cxn ang="0">
                  <a:pos x="T2" y="T3"/>
                </a:cxn>
                <a:cxn ang="0">
                  <a:pos x="T4" y="T5"/>
                </a:cxn>
              </a:cxnLst>
              <a:rect l="0" t="0" r="r" b="b"/>
              <a:pathLst>
                <a:path w="7" h="8">
                  <a:moveTo>
                    <a:pt x="0" y="7"/>
                  </a:moveTo>
                  <a:cubicBezTo>
                    <a:pt x="0" y="8"/>
                    <a:pt x="4" y="3"/>
                    <a:pt x="7" y="7"/>
                  </a:cubicBezTo>
                  <a:cubicBezTo>
                    <a:pt x="7" y="6"/>
                    <a:pt x="3" y="0"/>
                    <a:pt x="0" y="7"/>
                  </a:cubicBezTo>
                  <a:close/>
                </a:path>
              </a:pathLst>
            </a:custGeom>
            <a:solidFill>
              <a:srgbClr val="533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23" name="Freeform 1657">
              <a:extLst>
                <a:ext uri="{FF2B5EF4-FFF2-40B4-BE49-F238E27FC236}">
                  <a16:creationId xmlns:a16="http://schemas.microsoft.com/office/drawing/2014/main" id="{A0FB5C30-2D31-4B7D-833A-D823555AE189}"/>
                </a:ext>
              </a:extLst>
            </p:cNvPr>
            <p:cNvSpPr>
              <a:spLocks/>
            </p:cNvSpPr>
            <p:nvPr/>
          </p:nvSpPr>
          <p:spPr bwMode="auto">
            <a:xfrm>
              <a:off x="20548601" y="11795817"/>
              <a:ext cx="9525" cy="20638"/>
            </a:xfrm>
            <a:custGeom>
              <a:avLst/>
              <a:gdLst>
                <a:gd name="T0" fmla="*/ 1 w 3"/>
                <a:gd name="T1" fmla="*/ 1 h 6"/>
                <a:gd name="T2" fmla="*/ 0 w 3"/>
                <a:gd name="T3" fmla="*/ 2 h 6"/>
                <a:gd name="T4" fmla="*/ 1 w 3"/>
                <a:gd name="T5" fmla="*/ 5 h 6"/>
                <a:gd name="T6" fmla="*/ 3 w 3"/>
                <a:gd name="T7" fmla="*/ 3 h 6"/>
                <a:gd name="T8" fmla="*/ 3 w 3"/>
                <a:gd name="T9" fmla="*/ 1 h 6"/>
                <a:gd name="T10" fmla="*/ 1 w 3"/>
                <a:gd name="T11" fmla="*/ 1 h 6"/>
              </a:gdLst>
              <a:ahLst/>
              <a:cxnLst>
                <a:cxn ang="0">
                  <a:pos x="T0" y="T1"/>
                </a:cxn>
                <a:cxn ang="0">
                  <a:pos x="T2" y="T3"/>
                </a:cxn>
                <a:cxn ang="0">
                  <a:pos x="T4" y="T5"/>
                </a:cxn>
                <a:cxn ang="0">
                  <a:pos x="T6" y="T7"/>
                </a:cxn>
                <a:cxn ang="0">
                  <a:pos x="T8" y="T9"/>
                </a:cxn>
                <a:cxn ang="0">
                  <a:pos x="T10" y="T11"/>
                </a:cxn>
              </a:cxnLst>
              <a:rect l="0" t="0" r="r" b="b"/>
              <a:pathLst>
                <a:path w="3" h="6">
                  <a:moveTo>
                    <a:pt x="1" y="1"/>
                  </a:moveTo>
                  <a:cubicBezTo>
                    <a:pt x="1" y="1"/>
                    <a:pt x="0" y="1"/>
                    <a:pt x="0" y="2"/>
                  </a:cubicBezTo>
                  <a:cubicBezTo>
                    <a:pt x="0" y="3"/>
                    <a:pt x="0" y="4"/>
                    <a:pt x="1" y="5"/>
                  </a:cubicBezTo>
                  <a:cubicBezTo>
                    <a:pt x="2" y="6"/>
                    <a:pt x="3" y="4"/>
                    <a:pt x="3" y="3"/>
                  </a:cubicBezTo>
                  <a:cubicBezTo>
                    <a:pt x="3" y="2"/>
                    <a:pt x="3" y="2"/>
                    <a:pt x="3" y="1"/>
                  </a:cubicBezTo>
                  <a:cubicBezTo>
                    <a:pt x="2" y="0"/>
                    <a:pt x="1" y="0"/>
                    <a:pt x="1"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24" name="Freeform 1658">
              <a:extLst>
                <a:ext uri="{FF2B5EF4-FFF2-40B4-BE49-F238E27FC236}">
                  <a16:creationId xmlns:a16="http://schemas.microsoft.com/office/drawing/2014/main" id="{73296638-C343-4EAF-946E-4FE70B7E250C}"/>
                </a:ext>
              </a:extLst>
            </p:cNvPr>
            <p:cNvSpPr>
              <a:spLocks/>
            </p:cNvSpPr>
            <p:nvPr/>
          </p:nvSpPr>
          <p:spPr bwMode="auto">
            <a:xfrm>
              <a:off x="20621626" y="11795817"/>
              <a:ext cx="9525" cy="17463"/>
            </a:xfrm>
            <a:custGeom>
              <a:avLst/>
              <a:gdLst>
                <a:gd name="T0" fmla="*/ 1 w 3"/>
                <a:gd name="T1" fmla="*/ 0 h 5"/>
                <a:gd name="T2" fmla="*/ 0 w 3"/>
                <a:gd name="T3" fmla="*/ 1 h 5"/>
                <a:gd name="T4" fmla="*/ 1 w 3"/>
                <a:gd name="T5" fmla="*/ 5 h 5"/>
                <a:gd name="T6" fmla="*/ 3 w 3"/>
                <a:gd name="T7" fmla="*/ 3 h 5"/>
                <a:gd name="T8" fmla="*/ 2 w 3"/>
                <a:gd name="T9" fmla="*/ 1 h 5"/>
                <a:gd name="T10" fmla="*/ 1 w 3"/>
                <a:gd name="T11" fmla="*/ 0 h 5"/>
              </a:gdLst>
              <a:ahLst/>
              <a:cxnLst>
                <a:cxn ang="0">
                  <a:pos x="T0" y="T1"/>
                </a:cxn>
                <a:cxn ang="0">
                  <a:pos x="T2" y="T3"/>
                </a:cxn>
                <a:cxn ang="0">
                  <a:pos x="T4" y="T5"/>
                </a:cxn>
                <a:cxn ang="0">
                  <a:pos x="T6" y="T7"/>
                </a:cxn>
                <a:cxn ang="0">
                  <a:pos x="T8" y="T9"/>
                </a:cxn>
                <a:cxn ang="0">
                  <a:pos x="T10" y="T11"/>
                </a:cxn>
              </a:cxnLst>
              <a:rect l="0" t="0" r="r" b="b"/>
              <a:pathLst>
                <a:path w="3" h="5">
                  <a:moveTo>
                    <a:pt x="1" y="0"/>
                  </a:moveTo>
                  <a:cubicBezTo>
                    <a:pt x="0" y="1"/>
                    <a:pt x="0" y="1"/>
                    <a:pt x="0" y="1"/>
                  </a:cubicBezTo>
                  <a:cubicBezTo>
                    <a:pt x="0" y="2"/>
                    <a:pt x="0" y="4"/>
                    <a:pt x="1" y="5"/>
                  </a:cubicBezTo>
                  <a:cubicBezTo>
                    <a:pt x="2" y="5"/>
                    <a:pt x="3" y="4"/>
                    <a:pt x="3" y="3"/>
                  </a:cubicBezTo>
                  <a:cubicBezTo>
                    <a:pt x="3" y="2"/>
                    <a:pt x="3" y="1"/>
                    <a:pt x="2" y="1"/>
                  </a:cubicBezTo>
                  <a:cubicBezTo>
                    <a:pt x="2" y="0"/>
                    <a:pt x="1" y="0"/>
                    <a:pt x="1"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25" name="Freeform 1659">
              <a:extLst>
                <a:ext uri="{FF2B5EF4-FFF2-40B4-BE49-F238E27FC236}">
                  <a16:creationId xmlns:a16="http://schemas.microsoft.com/office/drawing/2014/main" id="{8C7C62D6-90CF-4A89-84B2-B7FCF543C227}"/>
                </a:ext>
              </a:extLst>
            </p:cNvPr>
            <p:cNvSpPr>
              <a:spLocks/>
            </p:cNvSpPr>
            <p:nvPr/>
          </p:nvSpPr>
          <p:spPr bwMode="auto">
            <a:xfrm>
              <a:off x="20572413" y="11822804"/>
              <a:ext cx="15875" cy="25400"/>
            </a:xfrm>
            <a:custGeom>
              <a:avLst/>
              <a:gdLst>
                <a:gd name="T0" fmla="*/ 5 w 5"/>
                <a:gd name="T1" fmla="*/ 0 h 8"/>
                <a:gd name="T2" fmla="*/ 5 w 5"/>
                <a:gd name="T3" fmla="*/ 1 h 8"/>
                <a:gd name="T4" fmla="*/ 5 w 5"/>
                <a:gd name="T5" fmla="*/ 2 h 8"/>
                <a:gd name="T6" fmla="*/ 3 w 5"/>
                <a:gd name="T7" fmla="*/ 3 h 8"/>
                <a:gd name="T8" fmla="*/ 3 w 5"/>
                <a:gd name="T9" fmla="*/ 3 h 8"/>
                <a:gd name="T10" fmla="*/ 2 w 5"/>
                <a:gd name="T11" fmla="*/ 4 h 8"/>
                <a:gd name="T12" fmla="*/ 1 w 5"/>
                <a:gd name="T13" fmla="*/ 4 h 8"/>
                <a:gd name="T14" fmla="*/ 0 w 5"/>
                <a:gd name="T15" fmla="*/ 5 h 8"/>
                <a:gd name="T16" fmla="*/ 1 w 5"/>
                <a:gd name="T17" fmla="*/ 6 h 8"/>
                <a:gd name="T18" fmla="*/ 1 w 5"/>
                <a:gd name="T19" fmla="*/ 6 h 8"/>
                <a:gd name="T20" fmla="*/ 1 w 5"/>
                <a:gd name="T21" fmla="*/ 6 h 8"/>
                <a:gd name="T22" fmla="*/ 1 w 5"/>
                <a:gd name="T23" fmla="*/ 6 h 8"/>
                <a:gd name="T24" fmla="*/ 1 w 5"/>
                <a:gd name="T25" fmla="*/ 7 h 8"/>
                <a:gd name="T26" fmla="*/ 1 w 5"/>
                <a:gd name="T27" fmla="*/ 7 h 8"/>
                <a:gd name="T28" fmla="*/ 1 w 5"/>
                <a:gd name="T29" fmla="*/ 7 h 8"/>
                <a:gd name="T30" fmla="*/ 2 w 5"/>
                <a:gd name="T31" fmla="*/ 8 h 8"/>
                <a:gd name="T32" fmla="*/ 4 w 5"/>
                <a:gd name="T33" fmla="*/ 8 h 8"/>
                <a:gd name="T34" fmla="*/ 4 w 5"/>
                <a:gd name="T35" fmla="*/ 8 h 8"/>
                <a:gd name="T36" fmla="*/ 4 w 5"/>
                <a:gd name="T37" fmla="*/ 8 h 8"/>
                <a:gd name="T38" fmla="*/ 2 w 5"/>
                <a:gd name="T39" fmla="*/ 7 h 8"/>
                <a:gd name="T40" fmla="*/ 2 w 5"/>
                <a:gd name="T41" fmla="*/ 7 h 8"/>
                <a:gd name="T42" fmla="*/ 1 w 5"/>
                <a:gd name="T43" fmla="*/ 6 h 8"/>
                <a:gd name="T44" fmla="*/ 1 w 5"/>
                <a:gd name="T45" fmla="*/ 6 h 8"/>
                <a:gd name="T46" fmla="*/ 1 w 5"/>
                <a:gd name="T47" fmla="*/ 6 h 8"/>
                <a:gd name="T48" fmla="*/ 1 w 5"/>
                <a:gd name="T49" fmla="*/ 6 h 8"/>
                <a:gd name="T50" fmla="*/ 1 w 5"/>
                <a:gd name="T51" fmla="*/ 6 h 8"/>
                <a:gd name="T52" fmla="*/ 1 w 5"/>
                <a:gd name="T53" fmla="*/ 6 h 8"/>
                <a:gd name="T54" fmla="*/ 1 w 5"/>
                <a:gd name="T55" fmla="*/ 5 h 8"/>
                <a:gd name="T56" fmla="*/ 2 w 5"/>
                <a:gd name="T57" fmla="*/ 5 h 8"/>
                <a:gd name="T58" fmla="*/ 3 w 5"/>
                <a:gd name="T59" fmla="*/ 4 h 8"/>
                <a:gd name="T60" fmla="*/ 3 w 5"/>
                <a:gd name="T61" fmla="*/ 4 h 8"/>
                <a:gd name="T62" fmla="*/ 4 w 5"/>
                <a:gd name="T63" fmla="*/ 4 h 8"/>
                <a:gd name="T64" fmla="*/ 5 w 5"/>
                <a:gd name="T65" fmla="*/ 3 h 8"/>
                <a:gd name="T66" fmla="*/ 5 w 5"/>
                <a:gd name="T67" fmla="*/ 2 h 8"/>
                <a:gd name="T68" fmla="*/ 5 w 5"/>
                <a:gd name="T69" fmla="*/ 1 h 8"/>
                <a:gd name="T70" fmla="*/ 5 w 5"/>
                <a:gd name="T7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 h="8">
                  <a:moveTo>
                    <a:pt x="5" y="0"/>
                  </a:moveTo>
                  <a:cubicBezTo>
                    <a:pt x="5" y="0"/>
                    <a:pt x="5" y="0"/>
                    <a:pt x="5" y="1"/>
                  </a:cubicBezTo>
                  <a:cubicBezTo>
                    <a:pt x="5" y="1"/>
                    <a:pt x="5" y="1"/>
                    <a:pt x="5" y="2"/>
                  </a:cubicBezTo>
                  <a:cubicBezTo>
                    <a:pt x="4" y="2"/>
                    <a:pt x="4" y="3"/>
                    <a:pt x="3" y="3"/>
                  </a:cubicBezTo>
                  <a:cubicBezTo>
                    <a:pt x="3" y="3"/>
                    <a:pt x="3" y="3"/>
                    <a:pt x="3" y="3"/>
                  </a:cubicBezTo>
                  <a:cubicBezTo>
                    <a:pt x="3" y="3"/>
                    <a:pt x="3" y="3"/>
                    <a:pt x="2" y="4"/>
                  </a:cubicBezTo>
                  <a:cubicBezTo>
                    <a:pt x="2" y="4"/>
                    <a:pt x="2" y="4"/>
                    <a:pt x="1" y="4"/>
                  </a:cubicBezTo>
                  <a:cubicBezTo>
                    <a:pt x="1" y="4"/>
                    <a:pt x="1" y="4"/>
                    <a:pt x="0" y="5"/>
                  </a:cubicBezTo>
                  <a:cubicBezTo>
                    <a:pt x="0" y="5"/>
                    <a:pt x="0" y="6"/>
                    <a:pt x="1" y="6"/>
                  </a:cubicBezTo>
                  <a:cubicBezTo>
                    <a:pt x="1" y="6"/>
                    <a:pt x="1" y="6"/>
                    <a:pt x="1" y="6"/>
                  </a:cubicBezTo>
                  <a:cubicBezTo>
                    <a:pt x="1" y="6"/>
                    <a:pt x="1" y="6"/>
                    <a:pt x="1" y="6"/>
                  </a:cubicBezTo>
                  <a:cubicBezTo>
                    <a:pt x="1" y="6"/>
                    <a:pt x="1" y="6"/>
                    <a:pt x="1" y="6"/>
                  </a:cubicBezTo>
                  <a:cubicBezTo>
                    <a:pt x="1" y="7"/>
                    <a:pt x="1" y="7"/>
                    <a:pt x="1" y="7"/>
                  </a:cubicBezTo>
                  <a:cubicBezTo>
                    <a:pt x="1" y="7"/>
                    <a:pt x="1" y="7"/>
                    <a:pt x="1" y="7"/>
                  </a:cubicBezTo>
                  <a:cubicBezTo>
                    <a:pt x="1" y="7"/>
                    <a:pt x="1" y="7"/>
                    <a:pt x="1" y="7"/>
                  </a:cubicBezTo>
                  <a:cubicBezTo>
                    <a:pt x="2" y="7"/>
                    <a:pt x="2" y="7"/>
                    <a:pt x="2" y="8"/>
                  </a:cubicBezTo>
                  <a:cubicBezTo>
                    <a:pt x="3" y="8"/>
                    <a:pt x="3" y="8"/>
                    <a:pt x="4" y="8"/>
                  </a:cubicBezTo>
                  <a:cubicBezTo>
                    <a:pt x="4" y="8"/>
                    <a:pt x="4" y="8"/>
                    <a:pt x="4" y="8"/>
                  </a:cubicBezTo>
                  <a:cubicBezTo>
                    <a:pt x="4" y="8"/>
                    <a:pt x="4" y="8"/>
                    <a:pt x="4" y="8"/>
                  </a:cubicBezTo>
                  <a:cubicBezTo>
                    <a:pt x="3" y="7"/>
                    <a:pt x="3" y="7"/>
                    <a:pt x="2" y="7"/>
                  </a:cubicBezTo>
                  <a:cubicBezTo>
                    <a:pt x="2" y="7"/>
                    <a:pt x="2" y="7"/>
                    <a:pt x="2" y="7"/>
                  </a:cubicBezTo>
                  <a:cubicBezTo>
                    <a:pt x="1" y="6"/>
                    <a:pt x="1" y="6"/>
                    <a:pt x="1" y="6"/>
                  </a:cubicBezTo>
                  <a:cubicBezTo>
                    <a:pt x="1" y="6"/>
                    <a:pt x="1" y="6"/>
                    <a:pt x="1" y="6"/>
                  </a:cubicBezTo>
                  <a:cubicBezTo>
                    <a:pt x="1" y="6"/>
                    <a:pt x="1" y="6"/>
                    <a:pt x="1" y="6"/>
                  </a:cubicBezTo>
                  <a:cubicBezTo>
                    <a:pt x="1" y="6"/>
                    <a:pt x="1" y="6"/>
                    <a:pt x="1" y="6"/>
                  </a:cubicBezTo>
                  <a:cubicBezTo>
                    <a:pt x="1" y="6"/>
                    <a:pt x="1" y="6"/>
                    <a:pt x="1" y="6"/>
                  </a:cubicBezTo>
                  <a:cubicBezTo>
                    <a:pt x="1" y="6"/>
                    <a:pt x="1" y="6"/>
                    <a:pt x="1" y="6"/>
                  </a:cubicBezTo>
                  <a:cubicBezTo>
                    <a:pt x="1" y="6"/>
                    <a:pt x="1" y="5"/>
                    <a:pt x="1" y="5"/>
                  </a:cubicBezTo>
                  <a:cubicBezTo>
                    <a:pt x="1" y="5"/>
                    <a:pt x="2" y="5"/>
                    <a:pt x="2" y="5"/>
                  </a:cubicBezTo>
                  <a:cubicBezTo>
                    <a:pt x="2" y="5"/>
                    <a:pt x="2" y="4"/>
                    <a:pt x="3" y="4"/>
                  </a:cubicBezTo>
                  <a:cubicBezTo>
                    <a:pt x="3" y="4"/>
                    <a:pt x="3" y="4"/>
                    <a:pt x="3" y="4"/>
                  </a:cubicBezTo>
                  <a:cubicBezTo>
                    <a:pt x="4" y="4"/>
                    <a:pt x="4" y="4"/>
                    <a:pt x="4" y="4"/>
                  </a:cubicBezTo>
                  <a:cubicBezTo>
                    <a:pt x="4" y="3"/>
                    <a:pt x="4" y="3"/>
                    <a:pt x="5" y="3"/>
                  </a:cubicBezTo>
                  <a:cubicBezTo>
                    <a:pt x="5" y="3"/>
                    <a:pt x="5" y="2"/>
                    <a:pt x="5" y="2"/>
                  </a:cubicBezTo>
                  <a:cubicBezTo>
                    <a:pt x="5" y="1"/>
                    <a:pt x="5" y="1"/>
                    <a:pt x="5" y="1"/>
                  </a:cubicBezTo>
                  <a:cubicBezTo>
                    <a:pt x="5" y="0"/>
                    <a:pt x="5" y="0"/>
                    <a:pt x="5" y="0"/>
                  </a:cubicBezTo>
                  <a:close/>
                </a:path>
              </a:pathLst>
            </a:custGeom>
            <a:solidFill>
              <a:srgbClr val="C69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26" name="Freeform 1660">
              <a:extLst>
                <a:ext uri="{FF2B5EF4-FFF2-40B4-BE49-F238E27FC236}">
                  <a16:creationId xmlns:a16="http://schemas.microsoft.com/office/drawing/2014/main" id="{DEA3E0EE-5E12-4760-99BB-D47EFF865419}"/>
                </a:ext>
              </a:extLst>
            </p:cNvPr>
            <p:cNvSpPr>
              <a:spLocks/>
            </p:cNvSpPr>
            <p:nvPr/>
          </p:nvSpPr>
          <p:spPr bwMode="auto">
            <a:xfrm>
              <a:off x="20572413" y="11865667"/>
              <a:ext cx="36513" cy="19050"/>
            </a:xfrm>
            <a:custGeom>
              <a:avLst/>
              <a:gdLst>
                <a:gd name="T0" fmla="*/ 0 w 11"/>
                <a:gd name="T1" fmla="*/ 2 h 6"/>
                <a:gd name="T2" fmla="*/ 11 w 11"/>
                <a:gd name="T3" fmla="*/ 0 h 6"/>
                <a:gd name="T4" fmla="*/ 0 w 11"/>
                <a:gd name="T5" fmla="*/ 2 h 6"/>
              </a:gdLst>
              <a:ahLst/>
              <a:cxnLst>
                <a:cxn ang="0">
                  <a:pos x="T0" y="T1"/>
                </a:cxn>
                <a:cxn ang="0">
                  <a:pos x="T2" y="T3"/>
                </a:cxn>
                <a:cxn ang="0">
                  <a:pos x="T4" y="T5"/>
                </a:cxn>
              </a:cxnLst>
              <a:rect l="0" t="0" r="r" b="b"/>
              <a:pathLst>
                <a:path w="11" h="6">
                  <a:moveTo>
                    <a:pt x="0" y="2"/>
                  </a:moveTo>
                  <a:cubicBezTo>
                    <a:pt x="4" y="2"/>
                    <a:pt x="8" y="2"/>
                    <a:pt x="11" y="0"/>
                  </a:cubicBezTo>
                  <a:cubicBezTo>
                    <a:pt x="9" y="4"/>
                    <a:pt x="3" y="6"/>
                    <a:pt x="0"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27" name="Freeform 1661">
              <a:extLst>
                <a:ext uri="{FF2B5EF4-FFF2-40B4-BE49-F238E27FC236}">
                  <a16:creationId xmlns:a16="http://schemas.microsoft.com/office/drawing/2014/main" id="{CBA2EDCE-8985-4B5F-8ADC-FE10046E48F6}"/>
                </a:ext>
              </a:extLst>
            </p:cNvPr>
            <p:cNvSpPr>
              <a:spLocks/>
            </p:cNvSpPr>
            <p:nvPr/>
          </p:nvSpPr>
          <p:spPr bwMode="auto">
            <a:xfrm>
              <a:off x="20562888" y="11862492"/>
              <a:ext cx="49213" cy="33338"/>
            </a:xfrm>
            <a:custGeom>
              <a:avLst/>
              <a:gdLst>
                <a:gd name="T0" fmla="*/ 3 w 15"/>
                <a:gd name="T1" fmla="*/ 3 h 10"/>
                <a:gd name="T2" fmla="*/ 14 w 15"/>
                <a:gd name="T3" fmla="*/ 1 h 10"/>
                <a:gd name="T4" fmla="*/ 15 w 15"/>
                <a:gd name="T5" fmla="*/ 0 h 10"/>
                <a:gd name="T6" fmla="*/ 15 w 15"/>
                <a:gd name="T7" fmla="*/ 1 h 10"/>
                <a:gd name="T8" fmla="*/ 0 w 15"/>
                <a:gd name="T9" fmla="*/ 3 h 10"/>
                <a:gd name="T10" fmla="*/ 3 w 15"/>
                <a:gd name="T11" fmla="*/ 3 h 10"/>
              </a:gdLst>
              <a:ahLst/>
              <a:cxnLst>
                <a:cxn ang="0">
                  <a:pos x="T0" y="T1"/>
                </a:cxn>
                <a:cxn ang="0">
                  <a:pos x="T2" y="T3"/>
                </a:cxn>
                <a:cxn ang="0">
                  <a:pos x="T4" y="T5"/>
                </a:cxn>
                <a:cxn ang="0">
                  <a:pos x="T6" y="T7"/>
                </a:cxn>
                <a:cxn ang="0">
                  <a:pos x="T8" y="T9"/>
                </a:cxn>
                <a:cxn ang="0">
                  <a:pos x="T10" y="T11"/>
                </a:cxn>
              </a:cxnLst>
              <a:rect l="0" t="0" r="r" b="b"/>
              <a:pathLst>
                <a:path w="15" h="10">
                  <a:moveTo>
                    <a:pt x="3" y="3"/>
                  </a:moveTo>
                  <a:cubicBezTo>
                    <a:pt x="6" y="6"/>
                    <a:pt x="12" y="4"/>
                    <a:pt x="14" y="1"/>
                  </a:cubicBezTo>
                  <a:cubicBezTo>
                    <a:pt x="15" y="1"/>
                    <a:pt x="15" y="1"/>
                    <a:pt x="15" y="0"/>
                  </a:cubicBezTo>
                  <a:cubicBezTo>
                    <a:pt x="15" y="1"/>
                    <a:pt x="15" y="1"/>
                    <a:pt x="15" y="1"/>
                  </a:cubicBezTo>
                  <a:cubicBezTo>
                    <a:pt x="14" y="9"/>
                    <a:pt x="1" y="10"/>
                    <a:pt x="0" y="3"/>
                  </a:cubicBezTo>
                  <a:cubicBezTo>
                    <a:pt x="1" y="3"/>
                    <a:pt x="2" y="3"/>
                    <a:pt x="3" y="3"/>
                  </a:cubicBezTo>
                  <a:close/>
                </a:path>
              </a:pathLst>
            </a:custGeom>
            <a:solidFill>
              <a:srgbClr val="C14A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nvGrpSpPr>
          <p:cNvPr id="128" name="กลุ่ม 745">
            <a:extLst>
              <a:ext uri="{FF2B5EF4-FFF2-40B4-BE49-F238E27FC236}">
                <a16:creationId xmlns:a16="http://schemas.microsoft.com/office/drawing/2014/main" id="{FABC6363-08F8-4029-B389-DAB025DD460E}"/>
              </a:ext>
            </a:extLst>
          </p:cNvPr>
          <p:cNvGrpSpPr/>
          <p:nvPr/>
        </p:nvGrpSpPr>
        <p:grpSpPr>
          <a:xfrm>
            <a:off x="35341" y="5119995"/>
            <a:ext cx="1337356" cy="1344848"/>
            <a:chOff x="21894801" y="11845029"/>
            <a:chExt cx="566738" cy="569913"/>
          </a:xfrm>
        </p:grpSpPr>
        <p:sp>
          <p:nvSpPr>
            <p:cNvPr id="129" name="Oval 1662">
              <a:extLst>
                <a:ext uri="{FF2B5EF4-FFF2-40B4-BE49-F238E27FC236}">
                  <a16:creationId xmlns:a16="http://schemas.microsoft.com/office/drawing/2014/main" id="{2D2D23E8-8E0E-414B-90C6-EACFAEFE4F55}"/>
                </a:ext>
              </a:extLst>
            </p:cNvPr>
            <p:cNvSpPr>
              <a:spLocks noChangeArrowheads="1"/>
            </p:cNvSpPr>
            <p:nvPr/>
          </p:nvSpPr>
          <p:spPr bwMode="auto">
            <a:xfrm>
              <a:off x="21894801" y="11845029"/>
              <a:ext cx="566738" cy="5699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30" name="Oval 1663">
              <a:extLst>
                <a:ext uri="{FF2B5EF4-FFF2-40B4-BE49-F238E27FC236}">
                  <a16:creationId xmlns:a16="http://schemas.microsoft.com/office/drawing/2014/main" id="{F981786D-E7BB-4FD7-AD77-FEEE3D58060A}"/>
                </a:ext>
              </a:extLst>
            </p:cNvPr>
            <p:cNvSpPr>
              <a:spLocks noChangeArrowheads="1"/>
            </p:cNvSpPr>
            <p:nvPr/>
          </p:nvSpPr>
          <p:spPr bwMode="auto">
            <a:xfrm>
              <a:off x="21928138" y="11881542"/>
              <a:ext cx="500063" cy="496888"/>
            </a:xfrm>
            <a:prstGeom prst="ellipse">
              <a:avLst/>
            </a:prstGeom>
            <a:solidFill>
              <a:srgbClr val="4F82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31" name="Freeform 1664">
              <a:extLst>
                <a:ext uri="{FF2B5EF4-FFF2-40B4-BE49-F238E27FC236}">
                  <a16:creationId xmlns:a16="http://schemas.microsoft.com/office/drawing/2014/main" id="{BF93A0C4-501C-4AAE-8F14-CA45B522F902}"/>
                </a:ext>
              </a:extLst>
            </p:cNvPr>
            <p:cNvSpPr>
              <a:spLocks/>
            </p:cNvSpPr>
            <p:nvPr/>
          </p:nvSpPr>
          <p:spPr bwMode="auto">
            <a:xfrm>
              <a:off x="22053551" y="12070454"/>
              <a:ext cx="261938" cy="161925"/>
            </a:xfrm>
            <a:custGeom>
              <a:avLst/>
              <a:gdLst>
                <a:gd name="T0" fmla="*/ 65 w 79"/>
                <a:gd name="T1" fmla="*/ 8 h 49"/>
                <a:gd name="T2" fmla="*/ 62 w 79"/>
                <a:gd name="T3" fmla="*/ 40 h 49"/>
                <a:gd name="T4" fmla="*/ 61 w 79"/>
                <a:gd name="T5" fmla="*/ 32 h 49"/>
                <a:gd name="T6" fmla="*/ 54 w 79"/>
                <a:gd name="T7" fmla="*/ 42 h 49"/>
                <a:gd name="T8" fmla="*/ 45 w 79"/>
                <a:gd name="T9" fmla="*/ 45 h 49"/>
                <a:gd name="T10" fmla="*/ 40 w 79"/>
                <a:gd name="T11" fmla="*/ 49 h 49"/>
                <a:gd name="T12" fmla="*/ 43 w 79"/>
                <a:gd name="T13" fmla="*/ 34 h 49"/>
                <a:gd name="T14" fmla="*/ 34 w 79"/>
                <a:gd name="T15" fmla="*/ 48 h 49"/>
                <a:gd name="T16" fmla="*/ 27 w 79"/>
                <a:gd name="T17" fmla="*/ 36 h 49"/>
                <a:gd name="T18" fmla="*/ 28 w 79"/>
                <a:gd name="T19" fmla="*/ 48 h 49"/>
                <a:gd name="T20" fmla="*/ 21 w 79"/>
                <a:gd name="T21" fmla="*/ 43 h 49"/>
                <a:gd name="T22" fmla="*/ 11 w 79"/>
                <a:gd name="T23" fmla="*/ 33 h 49"/>
                <a:gd name="T24" fmla="*/ 11 w 79"/>
                <a:gd name="T25" fmla="*/ 40 h 49"/>
                <a:gd name="T26" fmla="*/ 4 w 79"/>
                <a:gd name="T27" fmla="*/ 28 h 49"/>
                <a:gd name="T28" fmla="*/ 8 w 79"/>
                <a:gd name="T29" fmla="*/ 5 h 49"/>
                <a:gd name="T30" fmla="*/ 17 w 79"/>
                <a:gd name="T31" fmla="*/ 8 h 49"/>
                <a:gd name="T32" fmla="*/ 65 w 79"/>
                <a:gd name="T33"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9" h="49">
                  <a:moveTo>
                    <a:pt x="65" y="8"/>
                  </a:moveTo>
                  <a:cubicBezTo>
                    <a:pt x="65" y="8"/>
                    <a:pt x="79" y="29"/>
                    <a:pt x="62" y="40"/>
                  </a:cubicBezTo>
                  <a:cubicBezTo>
                    <a:pt x="61" y="38"/>
                    <a:pt x="63" y="34"/>
                    <a:pt x="61" y="32"/>
                  </a:cubicBezTo>
                  <a:cubicBezTo>
                    <a:pt x="60" y="34"/>
                    <a:pt x="61" y="39"/>
                    <a:pt x="54" y="42"/>
                  </a:cubicBezTo>
                  <a:cubicBezTo>
                    <a:pt x="48" y="44"/>
                    <a:pt x="45" y="45"/>
                    <a:pt x="45" y="45"/>
                  </a:cubicBezTo>
                  <a:cubicBezTo>
                    <a:pt x="40" y="49"/>
                    <a:pt x="40" y="49"/>
                    <a:pt x="40" y="49"/>
                  </a:cubicBezTo>
                  <a:cubicBezTo>
                    <a:pt x="43" y="34"/>
                    <a:pt x="43" y="34"/>
                    <a:pt x="43" y="34"/>
                  </a:cubicBezTo>
                  <a:cubicBezTo>
                    <a:pt x="43" y="34"/>
                    <a:pt x="38" y="46"/>
                    <a:pt x="34" y="48"/>
                  </a:cubicBezTo>
                  <a:cubicBezTo>
                    <a:pt x="32" y="48"/>
                    <a:pt x="27" y="37"/>
                    <a:pt x="27" y="36"/>
                  </a:cubicBezTo>
                  <a:cubicBezTo>
                    <a:pt x="28" y="39"/>
                    <a:pt x="28" y="48"/>
                    <a:pt x="28" y="48"/>
                  </a:cubicBezTo>
                  <a:cubicBezTo>
                    <a:pt x="28" y="48"/>
                    <a:pt x="24" y="44"/>
                    <a:pt x="21" y="43"/>
                  </a:cubicBezTo>
                  <a:cubicBezTo>
                    <a:pt x="17" y="42"/>
                    <a:pt x="13" y="38"/>
                    <a:pt x="11" y="33"/>
                  </a:cubicBezTo>
                  <a:cubicBezTo>
                    <a:pt x="10" y="35"/>
                    <a:pt x="11" y="40"/>
                    <a:pt x="11" y="40"/>
                  </a:cubicBezTo>
                  <a:cubicBezTo>
                    <a:pt x="11" y="40"/>
                    <a:pt x="7" y="36"/>
                    <a:pt x="4" y="28"/>
                  </a:cubicBezTo>
                  <a:cubicBezTo>
                    <a:pt x="0" y="19"/>
                    <a:pt x="7" y="10"/>
                    <a:pt x="8" y="5"/>
                  </a:cubicBezTo>
                  <a:cubicBezTo>
                    <a:pt x="8" y="0"/>
                    <a:pt x="17" y="8"/>
                    <a:pt x="17" y="8"/>
                  </a:cubicBezTo>
                  <a:lnTo>
                    <a:pt x="65" y="8"/>
                  </a:lnTo>
                  <a:close/>
                </a:path>
              </a:pathLst>
            </a:custGeom>
            <a:solidFill>
              <a:srgbClr val="F1AF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32" name="Freeform 1665">
              <a:extLst>
                <a:ext uri="{FF2B5EF4-FFF2-40B4-BE49-F238E27FC236}">
                  <a16:creationId xmlns:a16="http://schemas.microsoft.com/office/drawing/2014/main" id="{59E9A558-4037-40C7-AA6D-2C78B156E6F0}"/>
                </a:ext>
              </a:extLst>
            </p:cNvPr>
            <p:cNvSpPr>
              <a:spLocks/>
            </p:cNvSpPr>
            <p:nvPr/>
          </p:nvSpPr>
          <p:spPr bwMode="auto">
            <a:xfrm>
              <a:off x="22132926" y="12140304"/>
              <a:ext cx="87313" cy="142875"/>
            </a:xfrm>
            <a:custGeom>
              <a:avLst/>
              <a:gdLst>
                <a:gd name="T0" fmla="*/ 25 w 26"/>
                <a:gd name="T1" fmla="*/ 22 h 43"/>
                <a:gd name="T2" fmla="*/ 23 w 26"/>
                <a:gd name="T3" fmla="*/ 2 h 43"/>
                <a:gd name="T4" fmla="*/ 3 w 26"/>
                <a:gd name="T5" fmla="*/ 0 h 43"/>
                <a:gd name="T6" fmla="*/ 0 w 26"/>
                <a:gd name="T7" fmla="*/ 23 h 43"/>
                <a:gd name="T8" fmla="*/ 11 w 26"/>
                <a:gd name="T9" fmla="*/ 43 h 43"/>
                <a:gd name="T10" fmla="*/ 25 w 26"/>
                <a:gd name="T11" fmla="*/ 22 h 43"/>
              </a:gdLst>
              <a:ahLst/>
              <a:cxnLst>
                <a:cxn ang="0">
                  <a:pos x="T0" y="T1"/>
                </a:cxn>
                <a:cxn ang="0">
                  <a:pos x="T2" y="T3"/>
                </a:cxn>
                <a:cxn ang="0">
                  <a:pos x="T4" y="T5"/>
                </a:cxn>
                <a:cxn ang="0">
                  <a:pos x="T6" y="T7"/>
                </a:cxn>
                <a:cxn ang="0">
                  <a:pos x="T8" y="T9"/>
                </a:cxn>
                <a:cxn ang="0">
                  <a:pos x="T10" y="T11"/>
                </a:cxn>
              </a:cxnLst>
              <a:rect l="0" t="0" r="r" b="b"/>
              <a:pathLst>
                <a:path w="26" h="43">
                  <a:moveTo>
                    <a:pt x="25" y="22"/>
                  </a:moveTo>
                  <a:cubicBezTo>
                    <a:pt x="25" y="22"/>
                    <a:pt x="23" y="22"/>
                    <a:pt x="23" y="2"/>
                  </a:cubicBezTo>
                  <a:cubicBezTo>
                    <a:pt x="16" y="0"/>
                    <a:pt x="3" y="0"/>
                    <a:pt x="3" y="0"/>
                  </a:cubicBezTo>
                  <a:cubicBezTo>
                    <a:pt x="3" y="0"/>
                    <a:pt x="5" y="23"/>
                    <a:pt x="0" y="23"/>
                  </a:cubicBezTo>
                  <a:cubicBezTo>
                    <a:pt x="0" y="23"/>
                    <a:pt x="1" y="43"/>
                    <a:pt x="11" y="43"/>
                  </a:cubicBezTo>
                  <a:cubicBezTo>
                    <a:pt x="21" y="43"/>
                    <a:pt x="26" y="27"/>
                    <a:pt x="25" y="22"/>
                  </a:cubicBezTo>
                  <a:close/>
                </a:path>
              </a:pathLst>
            </a:custGeom>
            <a:solidFill>
              <a:srgbClr val="FDC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33" name="Freeform 1666">
              <a:extLst>
                <a:ext uri="{FF2B5EF4-FFF2-40B4-BE49-F238E27FC236}">
                  <a16:creationId xmlns:a16="http://schemas.microsoft.com/office/drawing/2014/main" id="{1CE26335-0EFB-4CAD-AC9F-92AFF1C3087B}"/>
                </a:ext>
              </a:extLst>
            </p:cNvPr>
            <p:cNvSpPr>
              <a:spLocks/>
            </p:cNvSpPr>
            <p:nvPr/>
          </p:nvSpPr>
          <p:spPr bwMode="auto">
            <a:xfrm>
              <a:off x="22144038" y="12137129"/>
              <a:ext cx="68263" cy="63500"/>
            </a:xfrm>
            <a:custGeom>
              <a:avLst/>
              <a:gdLst>
                <a:gd name="T0" fmla="*/ 0 w 21"/>
                <a:gd name="T1" fmla="*/ 14 h 19"/>
                <a:gd name="T2" fmla="*/ 10 w 21"/>
                <a:gd name="T3" fmla="*/ 19 h 19"/>
                <a:gd name="T4" fmla="*/ 21 w 21"/>
                <a:gd name="T5" fmla="*/ 14 h 19"/>
                <a:gd name="T6" fmla="*/ 20 w 21"/>
                <a:gd name="T7" fmla="*/ 1 h 19"/>
                <a:gd name="T8" fmla="*/ 0 w 21"/>
                <a:gd name="T9" fmla="*/ 0 h 19"/>
                <a:gd name="T10" fmla="*/ 0 w 21"/>
                <a:gd name="T11" fmla="*/ 14 h 19"/>
              </a:gdLst>
              <a:ahLst/>
              <a:cxnLst>
                <a:cxn ang="0">
                  <a:pos x="T0" y="T1"/>
                </a:cxn>
                <a:cxn ang="0">
                  <a:pos x="T2" y="T3"/>
                </a:cxn>
                <a:cxn ang="0">
                  <a:pos x="T4" y="T5"/>
                </a:cxn>
                <a:cxn ang="0">
                  <a:pos x="T6" y="T7"/>
                </a:cxn>
                <a:cxn ang="0">
                  <a:pos x="T8" y="T9"/>
                </a:cxn>
                <a:cxn ang="0">
                  <a:pos x="T10" y="T11"/>
                </a:cxn>
              </a:cxnLst>
              <a:rect l="0" t="0" r="r" b="b"/>
              <a:pathLst>
                <a:path w="21" h="19">
                  <a:moveTo>
                    <a:pt x="0" y="14"/>
                  </a:moveTo>
                  <a:cubicBezTo>
                    <a:pt x="3" y="17"/>
                    <a:pt x="6" y="19"/>
                    <a:pt x="10" y="19"/>
                  </a:cubicBezTo>
                  <a:cubicBezTo>
                    <a:pt x="14" y="19"/>
                    <a:pt x="18" y="17"/>
                    <a:pt x="21" y="14"/>
                  </a:cubicBezTo>
                  <a:cubicBezTo>
                    <a:pt x="20" y="11"/>
                    <a:pt x="20" y="7"/>
                    <a:pt x="20" y="1"/>
                  </a:cubicBezTo>
                  <a:cubicBezTo>
                    <a:pt x="13" y="0"/>
                    <a:pt x="0" y="0"/>
                    <a:pt x="0" y="0"/>
                  </a:cubicBezTo>
                  <a:cubicBezTo>
                    <a:pt x="0" y="0"/>
                    <a:pt x="1" y="8"/>
                    <a:pt x="0" y="14"/>
                  </a:cubicBezTo>
                  <a:close/>
                </a:path>
              </a:pathLst>
            </a:custGeom>
            <a:solidFill>
              <a:srgbClr val="EAB7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34" name="Freeform 1667">
              <a:extLst>
                <a:ext uri="{FF2B5EF4-FFF2-40B4-BE49-F238E27FC236}">
                  <a16:creationId xmlns:a16="http://schemas.microsoft.com/office/drawing/2014/main" id="{81515F5B-5FA2-451C-AEE9-429A7178C651}"/>
                </a:ext>
              </a:extLst>
            </p:cNvPr>
            <p:cNvSpPr>
              <a:spLocks/>
            </p:cNvSpPr>
            <p:nvPr/>
          </p:nvSpPr>
          <p:spPr bwMode="auto">
            <a:xfrm>
              <a:off x="22036424" y="12206979"/>
              <a:ext cx="286431" cy="173022"/>
            </a:xfrm>
            <a:custGeom>
              <a:avLst/>
              <a:gdLst>
                <a:gd name="T0" fmla="*/ 73 w 94"/>
                <a:gd name="T1" fmla="*/ 1 h 57"/>
                <a:gd name="T2" fmla="*/ 21 w 94"/>
                <a:gd name="T3" fmla="*/ 0 h 57"/>
                <a:gd name="T4" fmla="*/ 0 w 94"/>
                <a:gd name="T5" fmla="*/ 41 h 57"/>
                <a:gd name="T6" fmla="*/ 46 w 94"/>
                <a:gd name="T7" fmla="*/ 57 h 57"/>
                <a:gd name="T8" fmla="*/ 94 w 94"/>
                <a:gd name="T9" fmla="*/ 39 h 57"/>
                <a:gd name="T10" fmla="*/ 73 w 94"/>
                <a:gd name="T11" fmla="*/ 1 h 57"/>
              </a:gdLst>
              <a:ahLst/>
              <a:cxnLst>
                <a:cxn ang="0">
                  <a:pos x="T0" y="T1"/>
                </a:cxn>
                <a:cxn ang="0">
                  <a:pos x="T2" y="T3"/>
                </a:cxn>
                <a:cxn ang="0">
                  <a:pos x="T4" y="T5"/>
                </a:cxn>
                <a:cxn ang="0">
                  <a:pos x="T6" y="T7"/>
                </a:cxn>
                <a:cxn ang="0">
                  <a:pos x="T8" y="T9"/>
                </a:cxn>
                <a:cxn ang="0">
                  <a:pos x="T10" y="T11"/>
                </a:cxn>
              </a:cxnLst>
              <a:rect l="0" t="0" r="r" b="b"/>
              <a:pathLst>
                <a:path w="94" h="57">
                  <a:moveTo>
                    <a:pt x="73" y="1"/>
                  </a:moveTo>
                  <a:cubicBezTo>
                    <a:pt x="21" y="0"/>
                    <a:pt x="21" y="0"/>
                    <a:pt x="21" y="0"/>
                  </a:cubicBezTo>
                  <a:cubicBezTo>
                    <a:pt x="7" y="0"/>
                    <a:pt x="0" y="18"/>
                    <a:pt x="0" y="41"/>
                  </a:cubicBezTo>
                  <a:cubicBezTo>
                    <a:pt x="0" y="41"/>
                    <a:pt x="11" y="57"/>
                    <a:pt x="46" y="57"/>
                  </a:cubicBezTo>
                  <a:cubicBezTo>
                    <a:pt x="81" y="57"/>
                    <a:pt x="94" y="39"/>
                    <a:pt x="94" y="39"/>
                  </a:cubicBezTo>
                  <a:cubicBezTo>
                    <a:pt x="93" y="21"/>
                    <a:pt x="87" y="1"/>
                    <a:pt x="73" y="1"/>
                  </a:cubicBezTo>
                  <a:close/>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35" name="Freeform 1668">
              <a:extLst>
                <a:ext uri="{FF2B5EF4-FFF2-40B4-BE49-F238E27FC236}">
                  <a16:creationId xmlns:a16="http://schemas.microsoft.com/office/drawing/2014/main" id="{19B116D8-8220-49A5-85E0-00FAFB8DCF5F}"/>
                </a:ext>
              </a:extLst>
            </p:cNvPr>
            <p:cNvSpPr>
              <a:spLocks/>
            </p:cNvSpPr>
            <p:nvPr/>
          </p:nvSpPr>
          <p:spPr bwMode="auto">
            <a:xfrm>
              <a:off x="22071013" y="12207557"/>
              <a:ext cx="207963" cy="174625"/>
            </a:xfrm>
            <a:custGeom>
              <a:avLst/>
              <a:gdLst>
                <a:gd name="T0" fmla="*/ 51 w 63"/>
                <a:gd name="T1" fmla="*/ 0 h 53"/>
                <a:gd name="T2" fmla="*/ 32 w 63"/>
                <a:gd name="T3" fmla="*/ 15 h 53"/>
                <a:gd name="T4" fmla="*/ 13 w 63"/>
                <a:gd name="T5" fmla="*/ 0 h 53"/>
                <a:gd name="T6" fmla="*/ 6 w 63"/>
                <a:gd name="T7" fmla="*/ 0 h 53"/>
                <a:gd name="T8" fmla="*/ 0 w 63"/>
                <a:gd name="T9" fmla="*/ 2 h 53"/>
                <a:gd name="T10" fmla="*/ 0 w 63"/>
                <a:gd name="T11" fmla="*/ 48 h 53"/>
                <a:gd name="T12" fmla="*/ 32 w 63"/>
                <a:gd name="T13" fmla="*/ 53 h 53"/>
                <a:gd name="T14" fmla="*/ 63 w 63"/>
                <a:gd name="T15" fmla="*/ 47 h 53"/>
                <a:gd name="T16" fmla="*/ 63 w 63"/>
                <a:gd name="T17" fmla="*/ 2 h 53"/>
                <a:gd name="T18" fmla="*/ 51 w 63"/>
                <a:gd name="T1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53">
                  <a:moveTo>
                    <a:pt x="51" y="0"/>
                  </a:moveTo>
                  <a:cubicBezTo>
                    <a:pt x="49" y="9"/>
                    <a:pt x="41" y="15"/>
                    <a:pt x="32" y="15"/>
                  </a:cubicBezTo>
                  <a:cubicBezTo>
                    <a:pt x="22" y="15"/>
                    <a:pt x="15" y="9"/>
                    <a:pt x="13" y="0"/>
                  </a:cubicBezTo>
                  <a:cubicBezTo>
                    <a:pt x="6" y="0"/>
                    <a:pt x="6" y="0"/>
                    <a:pt x="6" y="0"/>
                  </a:cubicBezTo>
                  <a:cubicBezTo>
                    <a:pt x="4" y="0"/>
                    <a:pt x="1" y="1"/>
                    <a:pt x="0" y="2"/>
                  </a:cubicBezTo>
                  <a:cubicBezTo>
                    <a:pt x="0" y="48"/>
                    <a:pt x="0" y="48"/>
                    <a:pt x="0" y="48"/>
                  </a:cubicBezTo>
                  <a:cubicBezTo>
                    <a:pt x="10" y="51"/>
                    <a:pt x="21" y="53"/>
                    <a:pt x="32" y="53"/>
                  </a:cubicBezTo>
                  <a:cubicBezTo>
                    <a:pt x="43" y="53"/>
                    <a:pt x="53" y="51"/>
                    <a:pt x="63" y="47"/>
                  </a:cubicBezTo>
                  <a:cubicBezTo>
                    <a:pt x="63" y="2"/>
                    <a:pt x="63" y="2"/>
                    <a:pt x="63" y="2"/>
                  </a:cubicBezTo>
                  <a:cubicBezTo>
                    <a:pt x="59" y="0"/>
                    <a:pt x="51" y="0"/>
                    <a:pt x="51" y="0"/>
                  </a:cubicBezTo>
                  <a:close/>
                </a:path>
              </a:pathLst>
            </a:custGeom>
            <a:solidFill>
              <a:srgbClr val="BED6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36" name="Freeform 1669">
              <a:extLst>
                <a:ext uri="{FF2B5EF4-FFF2-40B4-BE49-F238E27FC236}">
                  <a16:creationId xmlns:a16="http://schemas.microsoft.com/office/drawing/2014/main" id="{488E556B-C87F-4D06-AC8B-D5D1758A343A}"/>
                </a:ext>
              </a:extLst>
            </p:cNvPr>
            <p:cNvSpPr>
              <a:spLocks/>
            </p:cNvSpPr>
            <p:nvPr/>
          </p:nvSpPr>
          <p:spPr bwMode="auto">
            <a:xfrm>
              <a:off x="22263101" y="12027592"/>
              <a:ext cx="52388" cy="76200"/>
            </a:xfrm>
            <a:custGeom>
              <a:avLst/>
              <a:gdLst>
                <a:gd name="T0" fmla="*/ 3 w 16"/>
                <a:gd name="T1" fmla="*/ 9 h 23"/>
                <a:gd name="T2" fmla="*/ 11 w 16"/>
                <a:gd name="T3" fmla="*/ 3 h 23"/>
                <a:gd name="T4" fmla="*/ 7 w 16"/>
                <a:gd name="T5" fmla="*/ 22 h 23"/>
                <a:gd name="T6" fmla="*/ 0 w 16"/>
                <a:gd name="T7" fmla="*/ 19 h 23"/>
                <a:gd name="T8" fmla="*/ 3 w 16"/>
                <a:gd name="T9" fmla="*/ 9 h 23"/>
              </a:gdLst>
              <a:ahLst/>
              <a:cxnLst>
                <a:cxn ang="0">
                  <a:pos x="T0" y="T1"/>
                </a:cxn>
                <a:cxn ang="0">
                  <a:pos x="T2" y="T3"/>
                </a:cxn>
                <a:cxn ang="0">
                  <a:pos x="T4" y="T5"/>
                </a:cxn>
                <a:cxn ang="0">
                  <a:pos x="T6" y="T7"/>
                </a:cxn>
                <a:cxn ang="0">
                  <a:pos x="T8" y="T9"/>
                </a:cxn>
              </a:cxnLst>
              <a:rect l="0" t="0" r="r" b="b"/>
              <a:pathLst>
                <a:path w="16" h="23">
                  <a:moveTo>
                    <a:pt x="3" y="9"/>
                  </a:moveTo>
                  <a:cubicBezTo>
                    <a:pt x="3" y="9"/>
                    <a:pt x="6" y="0"/>
                    <a:pt x="11" y="3"/>
                  </a:cubicBezTo>
                  <a:cubicBezTo>
                    <a:pt x="16" y="7"/>
                    <a:pt x="12" y="20"/>
                    <a:pt x="7" y="22"/>
                  </a:cubicBezTo>
                  <a:cubicBezTo>
                    <a:pt x="2" y="23"/>
                    <a:pt x="0" y="19"/>
                    <a:pt x="0" y="19"/>
                  </a:cubicBezTo>
                  <a:lnTo>
                    <a:pt x="3" y="9"/>
                  </a:lnTo>
                  <a:close/>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37" name="Freeform 1670">
              <a:extLst>
                <a:ext uri="{FF2B5EF4-FFF2-40B4-BE49-F238E27FC236}">
                  <a16:creationId xmlns:a16="http://schemas.microsoft.com/office/drawing/2014/main" id="{50E2CB1A-1008-4E10-9770-477F5A997D3B}"/>
                </a:ext>
              </a:extLst>
            </p:cNvPr>
            <p:cNvSpPr>
              <a:spLocks/>
            </p:cNvSpPr>
            <p:nvPr/>
          </p:nvSpPr>
          <p:spPr bwMode="auto">
            <a:xfrm>
              <a:off x="22047201" y="12027592"/>
              <a:ext cx="52388" cy="76200"/>
            </a:xfrm>
            <a:custGeom>
              <a:avLst/>
              <a:gdLst>
                <a:gd name="T0" fmla="*/ 13 w 16"/>
                <a:gd name="T1" fmla="*/ 9 h 23"/>
                <a:gd name="T2" fmla="*/ 5 w 16"/>
                <a:gd name="T3" fmla="*/ 3 h 23"/>
                <a:gd name="T4" fmla="*/ 9 w 16"/>
                <a:gd name="T5" fmla="*/ 22 h 23"/>
                <a:gd name="T6" fmla="*/ 16 w 16"/>
                <a:gd name="T7" fmla="*/ 19 h 23"/>
                <a:gd name="T8" fmla="*/ 13 w 16"/>
                <a:gd name="T9" fmla="*/ 9 h 23"/>
              </a:gdLst>
              <a:ahLst/>
              <a:cxnLst>
                <a:cxn ang="0">
                  <a:pos x="T0" y="T1"/>
                </a:cxn>
                <a:cxn ang="0">
                  <a:pos x="T2" y="T3"/>
                </a:cxn>
                <a:cxn ang="0">
                  <a:pos x="T4" y="T5"/>
                </a:cxn>
                <a:cxn ang="0">
                  <a:pos x="T6" y="T7"/>
                </a:cxn>
                <a:cxn ang="0">
                  <a:pos x="T8" y="T9"/>
                </a:cxn>
              </a:cxnLst>
              <a:rect l="0" t="0" r="r" b="b"/>
              <a:pathLst>
                <a:path w="16" h="23">
                  <a:moveTo>
                    <a:pt x="13" y="9"/>
                  </a:moveTo>
                  <a:cubicBezTo>
                    <a:pt x="13" y="9"/>
                    <a:pt x="10" y="0"/>
                    <a:pt x="5" y="3"/>
                  </a:cubicBezTo>
                  <a:cubicBezTo>
                    <a:pt x="0" y="7"/>
                    <a:pt x="4" y="20"/>
                    <a:pt x="9" y="22"/>
                  </a:cubicBezTo>
                  <a:cubicBezTo>
                    <a:pt x="14" y="23"/>
                    <a:pt x="16" y="19"/>
                    <a:pt x="16" y="19"/>
                  </a:cubicBezTo>
                  <a:lnTo>
                    <a:pt x="13" y="9"/>
                  </a:lnTo>
                  <a:close/>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38" name="Freeform 1671">
              <a:extLst>
                <a:ext uri="{FF2B5EF4-FFF2-40B4-BE49-F238E27FC236}">
                  <a16:creationId xmlns:a16="http://schemas.microsoft.com/office/drawing/2014/main" id="{C5BD1B58-1575-4FB6-B1EB-A6B360EE0F52}"/>
                </a:ext>
              </a:extLst>
            </p:cNvPr>
            <p:cNvSpPr>
              <a:spLocks/>
            </p:cNvSpPr>
            <p:nvPr/>
          </p:nvSpPr>
          <p:spPr bwMode="auto">
            <a:xfrm>
              <a:off x="22080538" y="11887892"/>
              <a:ext cx="198438" cy="301625"/>
            </a:xfrm>
            <a:custGeom>
              <a:avLst/>
              <a:gdLst>
                <a:gd name="T0" fmla="*/ 22 w 60"/>
                <a:gd name="T1" fmla="*/ 89 h 91"/>
                <a:gd name="T2" fmla="*/ 2 w 60"/>
                <a:gd name="T3" fmla="*/ 65 h 91"/>
                <a:gd name="T4" fmla="*/ 0 w 60"/>
                <a:gd name="T5" fmla="*/ 41 h 91"/>
                <a:gd name="T6" fmla="*/ 19 w 60"/>
                <a:gd name="T7" fmla="*/ 6 h 91"/>
                <a:gd name="T8" fmla="*/ 42 w 60"/>
                <a:gd name="T9" fmla="*/ 6 h 91"/>
                <a:gd name="T10" fmla="*/ 60 w 60"/>
                <a:gd name="T11" fmla="*/ 41 h 91"/>
                <a:gd name="T12" fmla="*/ 58 w 60"/>
                <a:gd name="T13" fmla="*/ 65 h 91"/>
                <a:gd name="T14" fmla="*/ 38 w 60"/>
                <a:gd name="T15" fmla="*/ 89 h 91"/>
                <a:gd name="T16" fmla="*/ 22 w 60"/>
                <a:gd name="T17" fmla="*/ 8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91">
                  <a:moveTo>
                    <a:pt x="22" y="89"/>
                  </a:moveTo>
                  <a:cubicBezTo>
                    <a:pt x="11" y="87"/>
                    <a:pt x="0" y="74"/>
                    <a:pt x="2" y="65"/>
                  </a:cubicBezTo>
                  <a:cubicBezTo>
                    <a:pt x="3" y="56"/>
                    <a:pt x="0" y="41"/>
                    <a:pt x="0" y="41"/>
                  </a:cubicBezTo>
                  <a:cubicBezTo>
                    <a:pt x="0" y="6"/>
                    <a:pt x="19" y="6"/>
                    <a:pt x="19" y="6"/>
                  </a:cubicBezTo>
                  <a:cubicBezTo>
                    <a:pt x="35" y="0"/>
                    <a:pt x="42" y="6"/>
                    <a:pt x="42" y="6"/>
                  </a:cubicBezTo>
                  <a:cubicBezTo>
                    <a:pt x="42" y="6"/>
                    <a:pt x="60" y="6"/>
                    <a:pt x="60" y="41"/>
                  </a:cubicBezTo>
                  <a:cubicBezTo>
                    <a:pt x="60" y="41"/>
                    <a:pt x="56" y="56"/>
                    <a:pt x="58" y="65"/>
                  </a:cubicBezTo>
                  <a:cubicBezTo>
                    <a:pt x="59" y="74"/>
                    <a:pt x="50" y="86"/>
                    <a:pt x="38" y="89"/>
                  </a:cubicBezTo>
                  <a:cubicBezTo>
                    <a:pt x="38" y="89"/>
                    <a:pt x="36" y="91"/>
                    <a:pt x="22" y="89"/>
                  </a:cubicBezTo>
                  <a:close/>
                </a:path>
              </a:pathLst>
            </a:custGeom>
            <a:solidFill>
              <a:srgbClr val="F6C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39" name="Freeform 1672">
              <a:extLst>
                <a:ext uri="{FF2B5EF4-FFF2-40B4-BE49-F238E27FC236}">
                  <a16:creationId xmlns:a16="http://schemas.microsoft.com/office/drawing/2014/main" id="{9AEF8843-42F4-4FCD-90B2-A0E8E6C0C748}"/>
                </a:ext>
              </a:extLst>
            </p:cNvPr>
            <p:cNvSpPr>
              <a:spLocks/>
            </p:cNvSpPr>
            <p:nvPr/>
          </p:nvSpPr>
          <p:spPr bwMode="auto">
            <a:xfrm>
              <a:off x="22272626" y="12048229"/>
              <a:ext cx="30163" cy="42863"/>
            </a:xfrm>
            <a:custGeom>
              <a:avLst/>
              <a:gdLst>
                <a:gd name="T0" fmla="*/ 6 w 9"/>
                <a:gd name="T1" fmla="*/ 3 h 13"/>
                <a:gd name="T2" fmla="*/ 7 w 9"/>
                <a:gd name="T3" fmla="*/ 7 h 13"/>
                <a:gd name="T4" fmla="*/ 6 w 9"/>
                <a:gd name="T5" fmla="*/ 4 h 13"/>
                <a:gd name="T6" fmla="*/ 5 w 9"/>
                <a:gd name="T7" fmla="*/ 11 h 13"/>
                <a:gd name="T8" fmla="*/ 0 w 9"/>
                <a:gd name="T9" fmla="*/ 11 h 13"/>
                <a:gd name="T10" fmla="*/ 0 w 9"/>
                <a:gd name="T11" fmla="*/ 9 h 13"/>
                <a:gd name="T12" fmla="*/ 6 w 9"/>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9" h="13">
                  <a:moveTo>
                    <a:pt x="6" y="3"/>
                  </a:moveTo>
                  <a:cubicBezTo>
                    <a:pt x="9" y="6"/>
                    <a:pt x="7" y="7"/>
                    <a:pt x="7" y="7"/>
                  </a:cubicBezTo>
                  <a:cubicBezTo>
                    <a:pt x="7" y="7"/>
                    <a:pt x="7" y="4"/>
                    <a:pt x="6" y="4"/>
                  </a:cubicBezTo>
                  <a:cubicBezTo>
                    <a:pt x="5" y="5"/>
                    <a:pt x="7" y="8"/>
                    <a:pt x="5" y="11"/>
                  </a:cubicBezTo>
                  <a:cubicBezTo>
                    <a:pt x="3" y="13"/>
                    <a:pt x="0" y="12"/>
                    <a:pt x="0" y="11"/>
                  </a:cubicBezTo>
                  <a:cubicBezTo>
                    <a:pt x="0" y="9"/>
                    <a:pt x="0" y="9"/>
                    <a:pt x="0" y="9"/>
                  </a:cubicBezTo>
                  <a:cubicBezTo>
                    <a:pt x="0" y="9"/>
                    <a:pt x="4" y="0"/>
                    <a:pt x="6" y="3"/>
                  </a:cubicBezTo>
                  <a:close/>
                </a:path>
              </a:pathLst>
            </a:custGeom>
            <a:solidFill>
              <a:srgbClr val="E2A8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40" name="Freeform 1673">
              <a:extLst>
                <a:ext uri="{FF2B5EF4-FFF2-40B4-BE49-F238E27FC236}">
                  <a16:creationId xmlns:a16="http://schemas.microsoft.com/office/drawing/2014/main" id="{5EAF7A28-5929-438F-89AA-A1F0C77CE71B}"/>
                </a:ext>
              </a:extLst>
            </p:cNvPr>
            <p:cNvSpPr>
              <a:spLocks/>
            </p:cNvSpPr>
            <p:nvPr/>
          </p:nvSpPr>
          <p:spPr bwMode="auto">
            <a:xfrm>
              <a:off x="22056726" y="12048229"/>
              <a:ext cx="30163" cy="42863"/>
            </a:xfrm>
            <a:custGeom>
              <a:avLst/>
              <a:gdLst>
                <a:gd name="T0" fmla="*/ 3 w 9"/>
                <a:gd name="T1" fmla="*/ 3 h 13"/>
                <a:gd name="T2" fmla="*/ 9 w 9"/>
                <a:gd name="T3" fmla="*/ 9 h 13"/>
                <a:gd name="T4" fmla="*/ 9 w 9"/>
                <a:gd name="T5" fmla="*/ 11 h 13"/>
                <a:gd name="T6" fmla="*/ 4 w 9"/>
                <a:gd name="T7" fmla="*/ 11 h 13"/>
                <a:gd name="T8" fmla="*/ 3 w 9"/>
                <a:gd name="T9" fmla="*/ 4 h 13"/>
                <a:gd name="T10" fmla="*/ 2 w 9"/>
                <a:gd name="T11" fmla="*/ 7 h 13"/>
                <a:gd name="T12" fmla="*/ 3 w 9"/>
                <a:gd name="T13" fmla="*/ 3 h 13"/>
              </a:gdLst>
              <a:ahLst/>
              <a:cxnLst>
                <a:cxn ang="0">
                  <a:pos x="T0" y="T1"/>
                </a:cxn>
                <a:cxn ang="0">
                  <a:pos x="T2" y="T3"/>
                </a:cxn>
                <a:cxn ang="0">
                  <a:pos x="T4" y="T5"/>
                </a:cxn>
                <a:cxn ang="0">
                  <a:pos x="T6" y="T7"/>
                </a:cxn>
                <a:cxn ang="0">
                  <a:pos x="T8" y="T9"/>
                </a:cxn>
                <a:cxn ang="0">
                  <a:pos x="T10" y="T11"/>
                </a:cxn>
                <a:cxn ang="0">
                  <a:pos x="T12" y="T13"/>
                </a:cxn>
              </a:cxnLst>
              <a:rect l="0" t="0" r="r" b="b"/>
              <a:pathLst>
                <a:path w="9" h="13">
                  <a:moveTo>
                    <a:pt x="3" y="3"/>
                  </a:moveTo>
                  <a:cubicBezTo>
                    <a:pt x="5" y="0"/>
                    <a:pt x="9" y="9"/>
                    <a:pt x="9" y="9"/>
                  </a:cubicBezTo>
                  <a:cubicBezTo>
                    <a:pt x="9" y="9"/>
                    <a:pt x="9" y="9"/>
                    <a:pt x="9" y="11"/>
                  </a:cubicBezTo>
                  <a:cubicBezTo>
                    <a:pt x="9" y="12"/>
                    <a:pt x="6" y="13"/>
                    <a:pt x="4" y="11"/>
                  </a:cubicBezTo>
                  <a:cubicBezTo>
                    <a:pt x="2" y="8"/>
                    <a:pt x="5" y="5"/>
                    <a:pt x="3" y="4"/>
                  </a:cubicBezTo>
                  <a:cubicBezTo>
                    <a:pt x="2" y="4"/>
                    <a:pt x="2" y="7"/>
                    <a:pt x="2" y="7"/>
                  </a:cubicBezTo>
                  <a:cubicBezTo>
                    <a:pt x="2" y="7"/>
                    <a:pt x="0" y="6"/>
                    <a:pt x="3" y="3"/>
                  </a:cubicBezTo>
                  <a:close/>
                </a:path>
              </a:pathLst>
            </a:custGeom>
            <a:solidFill>
              <a:srgbClr val="E2A8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41" name="Freeform 1674">
              <a:extLst>
                <a:ext uri="{FF2B5EF4-FFF2-40B4-BE49-F238E27FC236}">
                  <a16:creationId xmlns:a16="http://schemas.microsoft.com/office/drawing/2014/main" id="{3C3D084C-7012-4162-B2AA-09EABDB05FBC}"/>
                </a:ext>
              </a:extLst>
            </p:cNvPr>
            <p:cNvSpPr>
              <a:spLocks/>
            </p:cNvSpPr>
            <p:nvPr/>
          </p:nvSpPr>
          <p:spPr bwMode="auto">
            <a:xfrm>
              <a:off x="22215476" y="11994254"/>
              <a:ext cx="26988" cy="26988"/>
            </a:xfrm>
            <a:custGeom>
              <a:avLst/>
              <a:gdLst>
                <a:gd name="T0" fmla="*/ 8 w 8"/>
                <a:gd name="T1" fmla="*/ 8 h 8"/>
                <a:gd name="T2" fmla="*/ 0 w 8"/>
                <a:gd name="T3" fmla="*/ 7 h 8"/>
                <a:gd name="T4" fmla="*/ 8 w 8"/>
                <a:gd name="T5" fmla="*/ 8 h 8"/>
              </a:gdLst>
              <a:ahLst/>
              <a:cxnLst>
                <a:cxn ang="0">
                  <a:pos x="T0" y="T1"/>
                </a:cxn>
                <a:cxn ang="0">
                  <a:pos x="T2" y="T3"/>
                </a:cxn>
                <a:cxn ang="0">
                  <a:pos x="T4" y="T5"/>
                </a:cxn>
              </a:cxnLst>
              <a:rect l="0" t="0" r="r" b="b"/>
              <a:pathLst>
                <a:path w="8" h="8">
                  <a:moveTo>
                    <a:pt x="8" y="8"/>
                  </a:moveTo>
                  <a:cubicBezTo>
                    <a:pt x="8" y="8"/>
                    <a:pt x="4" y="3"/>
                    <a:pt x="0" y="7"/>
                  </a:cubicBezTo>
                  <a:cubicBezTo>
                    <a:pt x="0" y="6"/>
                    <a:pt x="5" y="0"/>
                    <a:pt x="8" y="8"/>
                  </a:cubicBezTo>
                  <a:close/>
                </a:path>
              </a:pathLst>
            </a:custGeom>
            <a:solidFill>
              <a:srgbClr val="533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42" name="Freeform 1675">
              <a:extLst>
                <a:ext uri="{FF2B5EF4-FFF2-40B4-BE49-F238E27FC236}">
                  <a16:creationId xmlns:a16="http://schemas.microsoft.com/office/drawing/2014/main" id="{CB1F2304-DA05-4F2A-9B24-4956A07309FF}"/>
                </a:ext>
              </a:extLst>
            </p:cNvPr>
            <p:cNvSpPr>
              <a:spLocks/>
            </p:cNvSpPr>
            <p:nvPr/>
          </p:nvSpPr>
          <p:spPr bwMode="auto">
            <a:xfrm>
              <a:off x="22123401" y="11994254"/>
              <a:ext cx="26988" cy="26988"/>
            </a:xfrm>
            <a:custGeom>
              <a:avLst/>
              <a:gdLst>
                <a:gd name="T0" fmla="*/ 8 w 8"/>
                <a:gd name="T1" fmla="*/ 8 h 8"/>
                <a:gd name="T2" fmla="*/ 0 w 8"/>
                <a:gd name="T3" fmla="*/ 7 h 8"/>
                <a:gd name="T4" fmla="*/ 8 w 8"/>
                <a:gd name="T5" fmla="*/ 8 h 8"/>
              </a:gdLst>
              <a:ahLst/>
              <a:cxnLst>
                <a:cxn ang="0">
                  <a:pos x="T0" y="T1"/>
                </a:cxn>
                <a:cxn ang="0">
                  <a:pos x="T2" y="T3"/>
                </a:cxn>
                <a:cxn ang="0">
                  <a:pos x="T4" y="T5"/>
                </a:cxn>
              </a:cxnLst>
              <a:rect l="0" t="0" r="r" b="b"/>
              <a:pathLst>
                <a:path w="8" h="8">
                  <a:moveTo>
                    <a:pt x="8" y="8"/>
                  </a:moveTo>
                  <a:cubicBezTo>
                    <a:pt x="8" y="8"/>
                    <a:pt x="3" y="3"/>
                    <a:pt x="0" y="7"/>
                  </a:cubicBezTo>
                  <a:cubicBezTo>
                    <a:pt x="0" y="6"/>
                    <a:pt x="5" y="0"/>
                    <a:pt x="8" y="8"/>
                  </a:cubicBezTo>
                  <a:close/>
                </a:path>
              </a:pathLst>
            </a:custGeom>
            <a:solidFill>
              <a:srgbClr val="533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43" name="Freeform 1676">
              <a:extLst>
                <a:ext uri="{FF2B5EF4-FFF2-40B4-BE49-F238E27FC236}">
                  <a16:creationId xmlns:a16="http://schemas.microsoft.com/office/drawing/2014/main" id="{C5DE5EAF-24CD-448F-BE0E-9BC77634EE9E}"/>
                </a:ext>
              </a:extLst>
            </p:cNvPr>
            <p:cNvSpPr>
              <a:spLocks/>
            </p:cNvSpPr>
            <p:nvPr/>
          </p:nvSpPr>
          <p:spPr bwMode="auto">
            <a:xfrm>
              <a:off x="22053551" y="11881542"/>
              <a:ext cx="242888" cy="163513"/>
            </a:xfrm>
            <a:custGeom>
              <a:avLst/>
              <a:gdLst>
                <a:gd name="T0" fmla="*/ 59 w 73"/>
                <a:gd name="T1" fmla="*/ 21 h 49"/>
                <a:gd name="T2" fmla="*/ 9 w 73"/>
                <a:gd name="T3" fmla="*/ 49 h 49"/>
                <a:gd name="T4" fmla="*/ 9 w 73"/>
                <a:gd name="T5" fmla="*/ 18 h 49"/>
                <a:gd name="T6" fmla="*/ 50 w 73"/>
                <a:gd name="T7" fmla="*/ 1 h 49"/>
                <a:gd name="T8" fmla="*/ 58 w 73"/>
                <a:gd name="T9" fmla="*/ 7 h 49"/>
                <a:gd name="T10" fmla="*/ 72 w 73"/>
                <a:gd name="T11" fmla="*/ 19 h 49"/>
                <a:gd name="T12" fmla="*/ 67 w 73"/>
                <a:gd name="T13" fmla="*/ 49 h 49"/>
                <a:gd name="T14" fmla="*/ 59 w 73"/>
                <a:gd name="T15" fmla="*/ 21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49">
                  <a:moveTo>
                    <a:pt x="59" y="21"/>
                  </a:moveTo>
                  <a:cubicBezTo>
                    <a:pt x="59" y="21"/>
                    <a:pt x="52" y="44"/>
                    <a:pt x="9" y="49"/>
                  </a:cubicBezTo>
                  <a:cubicBezTo>
                    <a:pt x="9" y="49"/>
                    <a:pt x="0" y="30"/>
                    <a:pt x="9" y="18"/>
                  </a:cubicBezTo>
                  <a:cubicBezTo>
                    <a:pt x="18" y="7"/>
                    <a:pt x="38" y="0"/>
                    <a:pt x="50" y="1"/>
                  </a:cubicBezTo>
                  <a:cubicBezTo>
                    <a:pt x="50" y="1"/>
                    <a:pt x="57" y="1"/>
                    <a:pt x="58" y="7"/>
                  </a:cubicBezTo>
                  <a:cubicBezTo>
                    <a:pt x="58" y="7"/>
                    <a:pt x="72" y="7"/>
                    <a:pt x="72" y="19"/>
                  </a:cubicBezTo>
                  <a:cubicBezTo>
                    <a:pt x="73" y="31"/>
                    <a:pt x="73" y="44"/>
                    <a:pt x="67" y="49"/>
                  </a:cubicBezTo>
                  <a:cubicBezTo>
                    <a:pt x="65" y="48"/>
                    <a:pt x="58" y="26"/>
                    <a:pt x="59" y="21"/>
                  </a:cubicBezTo>
                  <a:close/>
                </a:path>
              </a:pathLst>
            </a:custGeom>
            <a:solidFill>
              <a:srgbClr val="F1AF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44" name="Freeform 1677">
              <a:extLst>
                <a:ext uri="{FF2B5EF4-FFF2-40B4-BE49-F238E27FC236}">
                  <a16:creationId xmlns:a16="http://schemas.microsoft.com/office/drawing/2014/main" id="{DAD0E167-E729-4596-BA0E-A54FFE819C5C}"/>
                </a:ext>
              </a:extLst>
            </p:cNvPr>
            <p:cNvSpPr>
              <a:spLocks/>
            </p:cNvSpPr>
            <p:nvPr/>
          </p:nvSpPr>
          <p:spPr bwMode="auto">
            <a:xfrm>
              <a:off x="22220238" y="12033942"/>
              <a:ext cx="12700" cy="23813"/>
            </a:xfrm>
            <a:custGeom>
              <a:avLst/>
              <a:gdLst>
                <a:gd name="T0" fmla="*/ 2 w 4"/>
                <a:gd name="T1" fmla="*/ 1 h 7"/>
                <a:gd name="T2" fmla="*/ 3 w 4"/>
                <a:gd name="T3" fmla="*/ 2 h 7"/>
                <a:gd name="T4" fmla="*/ 2 w 4"/>
                <a:gd name="T5" fmla="*/ 6 h 7"/>
                <a:gd name="T6" fmla="*/ 0 w 4"/>
                <a:gd name="T7" fmla="*/ 4 h 7"/>
                <a:gd name="T8" fmla="*/ 0 w 4"/>
                <a:gd name="T9" fmla="*/ 1 h 7"/>
                <a:gd name="T10" fmla="*/ 2 w 4"/>
                <a:gd name="T11" fmla="*/ 1 h 7"/>
              </a:gdLst>
              <a:ahLst/>
              <a:cxnLst>
                <a:cxn ang="0">
                  <a:pos x="T0" y="T1"/>
                </a:cxn>
                <a:cxn ang="0">
                  <a:pos x="T2" y="T3"/>
                </a:cxn>
                <a:cxn ang="0">
                  <a:pos x="T4" y="T5"/>
                </a:cxn>
                <a:cxn ang="0">
                  <a:pos x="T6" y="T7"/>
                </a:cxn>
                <a:cxn ang="0">
                  <a:pos x="T8" y="T9"/>
                </a:cxn>
                <a:cxn ang="0">
                  <a:pos x="T10" y="T11"/>
                </a:cxn>
              </a:cxnLst>
              <a:rect l="0" t="0" r="r" b="b"/>
              <a:pathLst>
                <a:path w="4" h="7">
                  <a:moveTo>
                    <a:pt x="2" y="1"/>
                  </a:moveTo>
                  <a:cubicBezTo>
                    <a:pt x="3" y="1"/>
                    <a:pt x="3" y="1"/>
                    <a:pt x="3" y="2"/>
                  </a:cubicBezTo>
                  <a:cubicBezTo>
                    <a:pt x="3" y="3"/>
                    <a:pt x="4" y="5"/>
                    <a:pt x="2" y="6"/>
                  </a:cubicBezTo>
                  <a:cubicBezTo>
                    <a:pt x="1" y="7"/>
                    <a:pt x="0" y="5"/>
                    <a:pt x="0" y="4"/>
                  </a:cubicBezTo>
                  <a:cubicBezTo>
                    <a:pt x="0" y="3"/>
                    <a:pt x="0" y="2"/>
                    <a:pt x="0" y="1"/>
                  </a:cubicBezTo>
                  <a:cubicBezTo>
                    <a:pt x="1" y="0"/>
                    <a:pt x="2" y="0"/>
                    <a:pt x="2" y="1"/>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45" name="Freeform 1678">
              <a:extLst>
                <a:ext uri="{FF2B5EF4-FFF2-40B4-BE49-F238E27FC236}">
                  <a16:creationId xmlns:a16="http://schemas.microsoft.com/office/drawing/2014/main" id="{1F0FADA4-68BB-4A77-B67F-58C0C99F8630}"/>
                </a:ext>
              </a:extLst>
            </p:cNvPr>
            <p:cNvSpPr>
              <a:spLocks/>
            </p:cNvSpPr>
            <p:nvPr/>
          </p:nvSpPr>
          <p:spPr bwMode="auto">
            <a:xfrm>
              <a:off x="22144038" y="12033942"/>
              <a:ext cx="12700" cy="23813"/>
            </a:xfrm>
            <a:custGeom>
              <a:avLst/>
              <a:gdLst>
                <a:gd name="T0" fmla="*/ 3 w 4"/>
                <a:gd name="T1" fmla="*/ 0 h 7"/>
                <a:gd name="T2" fmla="*/ 3 w 4"/>
                <a:gd name="T3" fmla="*/ 1 h 7"/>
                <a:gd name="T4" fmla="*/ 3 w 4"/>
                <a:gd name="T5" fmla="*/ 6 h 7"/>
                <a:gd name="T6" fmla="*/ 0 w 4"/>
                <a:gd name="T7" fmla="*/ 3 h 7"/>
                <a:gd name="T8" fmla="*/ 0 w 4"/>
                <a:gd name="T9" fmla="*/ 1 h 7"/>
                <a:gd name="T10" fmla="*/ 3 w 4"/>
                <a:gd name="T11" fmla="*/ 0 h 7"/>
              </a:gdLst>
              <a:ahLst/>
              <a:cxnLst>
                <a:cxn ang="0">
                  <a:pos x="T0" y="T1"/>
                </a:cxn>
                <a:cxn ang="0">
                  <a:pos x="T2" y="T3"/>
                </a:cxn>
                <a:cxn ang="0">
                  <a:pos x="T4" y="T5"/>
                </a:cxn>
                <a:cxn ang="0">
                  <a:pos x="T6" y="T7"/>
                </a:cxn>
                <a:cxn ang="0">
                  <a:pos x="T8" y="T9"/>
                </a:cxn>
                <a:cxn ang="0">
                  <a:pos x="T10" y="T11"/>
                </a:cxn>
              </a:cxnLst>
              <a:rect l="0" t="0" r="r" b="b"/>
              <a:pathLst>
                <a:path w="4" h="7">
                  <a:moveTo>
                    <a:pt x="3" y="0"/>
                  </a:moveTo>
                  <a:cubicBezTo>
                    <a:pt x="3" y="1"/>
                    <a:pt x="3" y="1"/>
                    <a:pt x="3" y="1"/>
                  </a:cubicBezTo>
                  <a:cubicBezTo>
                    <a:pt x="4" y="3"/>
                    <a:pt x="4" y="5"/>
                    <a:pt x="3" y="6"/>
                  </a:cubicBezTo>
                  <a:cubicBezTo>
                    <a:pt x="1" y="7"/>
                    <a:pt x="0" y="4"/>
                    <a:pt x="0" y="3"/>
                  </a:cubicBezTo>
                  <a:cubicBezTo>
                    <a:pt x="0" y="2"/>
                    <a:pt x="0" y="1"/>
                    <a:pt x="0" y="1"/>
                  </a:cubicBezTo>
                  <a:cubicBezTo>
                    <a:pt x="1" y="0"/>
                    <a:pt x="2" y="0"/>
                    <a:pt x="3" y="0"/>
                  </a:cubicBezTo>
                  <a:close/>
                </a:path>
              </a:pathLst>
            </a:custGeom>
            <a:solidFill>
              <a:srgbClr val="0101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46" name="Freeform 1679">
              <a:extLst>
                <a:ext uri="{FF2B5EF4-FFF2-40B4-BE49-F238E27FC236}">
                  <a16:creationId xmlns:a16="http://schemas.microsoft.com/office/drawing/2014/main" id="{9AA78525-6DB0-4124-BD05-6E912131AFAA}"/>
                </a:ext>
              </a:extLst>
            </p:cNvPr>
            <p:cNvSpPr>
              <a:spLocks/>
            </p:cNvSpPr>
            <p:nvPr/>
          </p:nvSpPr>
          <p:spPr bwMode="auto">
            <a:xfrm>
              <a:off x="22178963" y="12067279"/>
              <a:ext cx="20638" cy="33338"/>
            </a:xfrm>
            <a:custGeom>
              <a:avLst/>
              <a:gdLst>
                <a:gd name="T0" fmla="*/ 1 w 6"/>
                <a:gd name="T1" fmla="*/ 0 h 10"/>
                <a:gd name="T2" fmla="*/ 1 w 6"/>
                <a:gd name="T3" fmla="*/ 1 h 10"/>
                <a:gd name="T4" fmla="*/ 1 w 6"/>
                <a:gd name="T5" fmla="*/ 3 h 10"/>
                <a:gd name="T6" fmla="*/ 3 w 6"/>
                <a:gd name="T7" fmla="*/ 4 h 10"/>
                <a:gd name="T8" fmla="*/ 3 w 6"/>
                <a:gd name="T9" fmla="*/ 5 h 10"/>
                <a:gd name="T10" fmla="*/ 4 w 6"/>
                <a:gd name="T11" fmla="*/ 5 h 10"/>
                <a:gd name="T12" fmla="*/ 5 w 6"/>
                <a:gd name="T13" fmla="*/ 5 h 10"/>
                <a:gd name="T14" fmla="*/ 6 w 6"/>
                <a:gd name="T15" fmla="*/ 7 h 10"/>
                <a:gd name="T16" fmla="*/ 6 w 6"/>
                <a:gd name="T17" fmla="*/ 8 h 10"/>
                <a:gd name="T18" fmla="*/ 6 w 6"/>
                <a:gd name="T19" fmla="*/ 8 h 10"/>
                <a:gd name="T20" fmla="*/ 6 w 6"/>
                <a:gd name="T21" fmla="*/ 9 h 10"/>
                <a:gd name="T22" fmla="*/ 6 w 6"/>
                <a:gd name="T23" fmla="*/ 9 h 10"/>
                <a:gd name="T24" fmla="*/ 6 w 6"/>
                <a:gd name="T25" fmla="*/ 9 h 10"/>
                <a:gd name="T26" fmla="*/ 6 w 6"/>
                <a:gd name="T27" fmla="*/ 9 h 10"/>
                <a:gd name="T28" fmla="*/ 5 w 6"/>
                <a:gd name="T29" fmla="*/ 9 h 10"/>
                <a:gd name="T30" fmla="*/ 4 w 6"/>
                <a:gd name="T31" fmla="*/ 10 h 10"/>
                <a:gd name="T32" fmla="*/ 2 w 6"/>
                <a:gd name="T33" fmla="*/ 10 h 10"/>
                <a:gd name="T34" fmla="*/ 1 w 6"/>
                <a:gd name="T35" fmla="*/ 10 h 10"/>
                <a:gd name="T36" fmla="*/ 2 w 6"/>
                <a:gd name="T37" fmla="*/ 10 h 10"/>
                <a:gd name="T38" fmla="*/ 4 w 6"/>
                <a:gd name="T39" fmla="*/ 9 h 10"/>
                <a:gd name="T40" fmla="*/ 5 w 6"/>
                <a:gd name="T41" fmla="*/ 9 h 10"/>
                <a:gd name="T42" fmla="*/ 5 w 6"/>
                <a:gd name="T43" fmla="*/ 8 h 10"/>
                <a:gd name="T44" fmla="*/ 5 w 6"/>
                <a:gd name="T45" fmla="*/ 8 h 10"/>
                <a:gd name="T46" fmla="*/ 5 w 6"/>
                <a:gd name="T47" fmla="*/ 8 h 10"/>
                <a:gd name="T48" fmla="*/ 5 w 6"/>
                <a:gd name="T49" fmla="*/ 8 h 10"/>
                <a:gd name="T50" fmla="*/ 5 w 6"/>
                <a:gd name="T51" fmla="*/ 8 h 10"/>
                <a:gd name="T52" fmla="*/ 5 w 6"/>
                <a:gd name="T53" fmla="*/ 8 h 10"/>
                <a:gd name="T54" fmla="*/ 5 w 6"/>
                <a:gd name="T55" fmla="*/ 7 h 10"/>
                <a:gd name="T56" fmla="*/ 4 w 6"/>
                <a:gd name="T57" fmla="*/ 6 h 10"/>
                <a:gd name="T58" fmla="*/ 3 w 6"/>
                <a:gd name="T59" fmla="*/ 6 h 10"/>
                <a:gd name="T60" fmla="*/ 3 w 6"/>
                <a:gd name="T61" fmla="*/ 5 h 10"/>
                <a:gd name="T62" fmla="*/ 2 w 6"/>
                <a:gd name="T63" fmla="*/ 5 h 10"/>
                <a:gd name="T64" fmla="*/ 1 w 6"/>
                <a:gd name="T65" fmla="*/ 4 h 10"/>
                <a:gd name="T66" fmla="*/ 0 w 6"/>
                <a:gd name="T67" fmla="*/ 3 h 10"/>
                <a:gd name="T68" fmla="*/ 1 w 6"/>
                <a:gd name="T69" fmla="*/ 1 h 10"/>
                <a:gd name="T70" fmla="*/ 1 w 6"/>
                <a:gd name="T7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 h="10">
                  <a:moveTo>
                    <a:pt x="1" y="0"/>
                  </a:moveTo>
                  <a:cubicBezTo>
                    <a:pt x="1" y="0"/>
                    <a:pt x="1" y="1"/>
                    <a:pt x="1" y="1"/>
                  </a:cubicBezTo>
                  <a:cubicBezTo>
                    <a:pt x="1" y="1"/>
                    <a:pt x="1" y="2"/>
                    <a:pt x="1" y="3"/>
                  </a:cubicBezTo>
                  <a:cubicBezTo>
                    <a:pt x="1" y="3"/>
                    <a:pt x="2" y="4"/>
                    <a:pt x="3" y="4"/>
                  </a:cubicBezTo>
                  <a:cubicBezTo>
                    <a:pt x="3" y="4"/>
                    <a:pt x="3" y="4"/>
                    <a:pt x="3" y="5"/>
                  </a:cubicBezTo>
                  <a:cubicBezTo>
                    <a:pt x="3" y="5"/>
                    <a:pt x="3" y="5"/>
                    <a:pt x="4" y="5"/>
                  </a:cubicBezTo>
                  <a:cubicBezTo>
                    <a:pt x="4" y="5"/>
                    <a:pt x="4" y="5"/>
                    <a:pt x="5" y="5"/>
                  </a:cubicBezTo>
                  <a:cubicBezTo>
                    <a:pt x="5" y="6"/>
                    <a:pt x="6" y="6"/>
                    <a:pt x="6" y="7"/>
                  </a:cubicBezTo>
                  <a:cubicBezTo>
                    <a:pt x="6" y="7"/>
                    <a:pt x="6" y="8"/>
                    <a:pt x="6" y="8"/>
                  </a:cubicBezTo>
                  <a:cubicBezTo>
                    <a:pt x="6" y="8"/>
                    <a:pt x="6" y="8"/>
                    <a:pt x="6" y="8"/>
                  </a:cubicBezTo>
                  <a:cubicBezTo>
                    <a:pt x="6" y="9"/>
                    <a:pt x="6" y="9"/>
                    <a:pt x="6" y="9"/>
                  </a:cubicBezTo>
                  <a:cubicBezTo>
                    <a:pt x="6" y="9"/>
                    <a:pt x="6" y="9"/>
                    <a:pt x="6" y="9"/>
                  </a:cubicBezTo>
                  <a:cubicBezTo>
                    <a:pt x="6" y="9"/>
                    <a:pt x="6" y="9"/>
                    <a:pt x="6" y="9"/>
                  </a:cubicBezTo>
                  <a:cubicBezTo>
                    <a:pt x="6" y="9"/>
                    <a:pt x="6" y="9"/>
                    <a:pt x="6" y="9"/>
                  </a:cubicBezTo>
                  <a:cubicBezTo>
                    <a:pt x="5" y="9"/>
                    <a:pt x="5" y="9"/>
                    <a:pt x="5" y="9"/>
                  </a:cubicBezTo>
                  <a:cubicBezTo>
                    <a:pt x="5" y="10"/>
                    <a:pt x="4" y="10"/>
                    <a:pt x="4" y="10"/>
                  </a:cubicBezTo>
                  <a:cubicBezTo>
                    <a:pt x="3" y="10"/>
                    <a:pt x="3" y="10"/>
                    <a:pt x="2" y="10"/>
                  </a:cubicBezTo>
                  <a:cubicBezTo>
                    <a:pt x="2" y="10"/>
                    <a:pt x="1" y="10"/>
                    <a:pt x="1" y="10"/>
                  </a:cubicBezTo>
                  <a:cubicBezTo>
                    <a:pt x="1" y="10"/>
                    <a:pt x="2" y="10"/>
                    <a:pt x="2" y="10"/>
                  </a:cubicBezTo>
                  <a:cubicBezTo>
                    <a:pt x="2" y="10"/>
                    <a:pt x="3" y="10"/>
                    <a:pt x="4" y="9"/>
                  </a:cubicBezTo>
                  <a:cubicBezTo>
                    <a:pt x="4" y="9"/>
                    <a:pt x="4" y="9"/>
                    <a:pt x="5" y="9"/>
                  </a:cubicBezTo>
                  <a:cubicBezTo>
                    <a:pt x="5" y="9"/>
                    <a:pt x="5" y="9"/>
                    <a:pt x="5" y="8"/>
                  </a:cubicBezTo>
                  <a:cubicBezTo>
                    <a:pt x="5" y="8"/>
                    <a:pt x="5" y="8"/>
                    <a:pt x="5" y="8"/>
                  </a:cubicBezTo>
                  <a:cubicBezTo>
                    <a:pt x="5" y="8"/>
                    <a:pt x="5" y="8"/>
                    <a:pt x="5" y="8"/>
                  </a:cubicBezTo>
                  <a:cubicBezTo>
                    <a:pt x="5" y="8"/>
                    <a:pt x="5" y="8"/>
                    <a:pt x="5" y="8"/>
                  </a:cubicBezTo>
                  <a:cubicBezTo>
                    <a:pt x="5" y="8"/>
                    <a:pt x="5" y="8"/>
                    <a:pt x="5" y="8"/>
                  </a:cubicBezTo>
                  <a:cubicBezTo>
                    <a:pt x="5" y="8"/>
                    <a:pt x="5" y="8"/>
                    <a:pt x="5" y="8"/>
                  </a:cubicBezTo>
                  <a:cubicBezTo>
                    <a:pt x="5" y="8"/>
                    <a:pt x="5" y="7"/>
                    <a:pt x="5" y="7"/>
                  </a:cubicBezTo>
                  <a:cubicBezTo>
                    <a:pt x="5" y="7"/>
                    <a:pt x="5" y="7"/>
                    <a:pt x="4" y="6"/>
                  </a:cubicBezTo>
                  <a:cubicBezTo>
                    <a:pt x="4" y="6"/>
                    <a:pt x="4" y="6"/>
                    <a:pt x="3" y="6"/>
                  </a:cubicBezTo>
                  <a:cubicBezTo>
                    <a:pt x="3" y="6"/>
                    <a:pt x="3" y="6"/>
                    <a:pt x="3" y="5"/>
                  </a:cubicBezTo>
                  <a:cubicBezTo>
                    <a:pt x="2" y="5"/>
                    <a:pt x="2" y="5"/>
                    <a:pt x="2" y="5"/>
                  </a:cubicBezTo>
                  <a:cubicBezTo>
                    <a:pt x="2" y="5"/>
                    <a:pt x="1" y="4"/>
                    <a:pt x="1" y="4"/>
                  </a:cubicBezTo>
                  <a:cubicBezTo>
                    <a:pt x="1" y="4"/>
                    <a:pt x="1" y="3"/>
                    <a:pt x="0" y="3"/>
                  </a:cubicBezTo>
                  <a:cubicBezTo>
                    <a:pt x="0" y="2"/>
                    <a:pt x="1" y="1"/>
                    <a:pt x="1" y="1"/>
                  </a:cubicBezTo>
                  <a:cubicBezTo>
                    <a:pt x="1" y="1"/>
                    <a:pt x="1" y="0"/>
                    <a:pt x="1" y="0"/>
                  </a:cubicBezTo>
                  <a:close/>
                </a:path>
              </a:pathLst>
            </a:custGeom>
            <a:solidFill>
              <a:srgbClr val="C697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47" name="Freeform 1680">
              <a:extLst>
                <a:ext uri="{FF2B5EF4-FFF2-40B4-BE49-F238E27FC236}">
                  <a16:creationId xmlns:a16="http://schemas.microsoft.com/office/drawing/2014/main" id="{A885E821-81E2-42F7-9E3D-0BADD2837261}"/>
                </a:ext>
              </a:extLst>
            </p:cNvPr>
            <p:cNvSpPr>
              <a:spLocks/>
            </p:cNvSpPr>
            <p:nvPr/>
          </p:nvSpPr>
          <p:spPr bwMode="auto">
            <a:xfrm>
              <a:off x="22153563" y="12124429"/>
              <a:ext cx="49213" cy="22225"/>
            </a:xfrm>
            <a:custGeom>
              <a:avLst/>
              <a:gdLst>
                <a:gd name="T0" fmla="*/ 15 w 15"/>
                <a:gd name="T1" fmla="*/ 2 h 7"/>
                <a:gd name="T2" fmla="*/ 0 w 15"/>
                <a:gd name="T3" fmla="*/ 0 h 7"/>
                <a:gd name="T4" fmla="*/ 15 w 15"/>
                <a:gd name="T5" fmla="*/ 2 h 7"/>
              </a:gdLst>
              <a:ahLst/>
              <a:cxnLst>
                <a:cxn ang="0">
                  <a:pos x="T0" y="T1"/>
                </a:cxn>
                <a:cxn ang="0">
                  <a:pos x="T2" y="T3"/>
                </a:cxn>
                <a:cxn ang="0">
                  <a:pos x="T4" y="T5"/>
                </a:cxn>
              </a:cxnLst>
              <a:rect l="0" t="0" r="r" b="b"/>
              <a:pathLst>
                <a:path w="15" h="7">
                  <a:moveTo>
                    <a:pt x="15" y="2"/>
                  </a:moveTo>
                  <a:cubicBezTo>
                    <a:pt x="10" y="2"/>
                    <a:pt x="5" y="2"/>
                    <a:pt x="0" y="0"/>
                  </a:cubicBezTo>
                  <a:cubicBezTo>
                    <a:pt x="3" y="6"/>
                    <a:pt x="11" y="7"/>
                    <a:pt x="1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48" name="Freeform 1681">
              <a:extLst>
                <a:ext uri="{FF2B5EF4-FFF2-40B4-BE49-F238E27FC236}">
                  <a16:creationId xmlns:a16="http://schemas.microsoft.com/office/drawing/2014/main" id="{FDA6C53B-D60B-46AD-9AD1-D7B5C9DA36E9}"/>
                </a:ext>
              </a:extLst>
            </p:cNvPr>
            <p:cNvSpPr>
              <a:spLocks/>
            </p:cNvSpPr>
            <p:nvPr/>
          </p:nvSpPr>
          <p:spPr bwMode="auto">
            <a:xfrm>
              <a:off x="22150388" y="12124429"/>
              <a:ext cx="61913" cy="36513"/>
            </a:xfrm>
            <a:custGeom>
              <a:avLst/>
              <a:gdLst>
                <a:gd name="T0" fmla="*/ 16 w 19"/>
                <a:gd name="T1" fmla="*/ 2 h 11"/>
                <a:gd name="T2" fmla="*/ 1 w 19"/>
                <a:gd name="T3" fmla="*/ 0 h 11"/>
                <a:gd name="T4" fmla="*/ 0 w 19"/>
                <a:gd name="T5" fmla="*/ 0 h 11"/>
                <a:gd name="T6" fmla="*/ 0 w 19"/>
                <a:gd name="T7" fmla="*/ 1 h 11"/>
                <a:gd name="T8" fmla="*/ 19 w 19"/>
                <a:gd name="T9" fmla="*/ 2 h 11"/>
                <a:gd name="T10" fmla="*/ 16 w 19"/>
                <a:gd name="T11" fmla="*/ 2 h 11"/>
              </a:gdLst>
              <a:ahLst/>
              <a:cxnLst>
                <a:cxn ang="0">
                  <a:pos x="T0" y="T1"/>
                </a:cxn>
                <a:cxn ang="0">
                  <a:pos x="T2" y="T3"/>
                </a:cxn>
                <a:cxn ang="0">
                  <a:pos x="T4" y="T5"/>
                </a:cxn>
                <a:cxn ang="0">
                  <a:pos x="T6" y="T7"/>
                </a:cxn>
                <a:cxn ang="0">
                  <a:pos x="T8" y="T9"/>
                </a:cxn>
                <a:cxn ang="0">
                  <a:pos x="T10" y="T11"/>
                </a:cxn>
              </a:cxnLst>
              <a:rect l="0" t="0" r="r" b="b"/>
              <a:pathLst>
                <a:path w="19" h="11">
                  <a:moveTo>
                    <a:pt x="16" y="2"/>
                  </a:moveTo>
                  <a:cubicBezTo>
                    <a:pt x="13" y="6"/>
                    <a:pt x="4" y="4"/>
                    <a:pt x="1" y="0"/>
                  </a:cubicBezTo>
                  <a:cubicBezTo>
                    <a:pt x="1" y="0"/>
                    <a:pt x="0" y="0"/>
                    <a:pt x="0" y="0"/>
                  </a:cubicBezTo>
                  <a:cubicBezTo>
                    <a:pt x="0" y="1"/>
                    <a:pt x="0" y="1"/>
                    <a:pt x="0" y="1"/>
                  </a:cubicBezTo>
                  <a:cubicBezTo>
                    <a:pt x="3" y="11"/>
                    <a:pt x="18" y="10"/>
                    <a:pt x="19" y="2"/>
                  </a:cubicBezTo>
                  <a:cubicBezTo>
                    <a:pt x="18" y="2"/>
                    <a:pt x="17" y="2"/>
                    <a:pt x="16" y="2"/>
                  </a:cubicBezTo>
                  <a:close/>
                </a:path>
              </a:pathLst>
            </a:custGeom>
            <a:solidFill>
              <a:srgbClr val="C14A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nvGrpSpPr>
          <p:cNvPr id="149" name="กลุ่ม 605">
            <a:extLst>
              <a:ext uri="{FF2B5EF4-FFF2-40B4-BE49-F238E27FC236}">
                <a16:creationId xmlns:a16="http://schemas.microsoft.com/office/drawing/2014/main" id="{4B9F2C8D-D8B9-4483-A361-E2431009386E}"/>
              </a:ext>
            </a:extLst>
          </p:cNvPr>
          <p:cNvGrpSpPr/>
          <p:nvPr/>
        </p:nvGrpSpPr>
        <p:grpSpPr>
          <a:xfrm>
            <a:off x="1122452" y="1885423"/>
            <a:ext cx="604064" cy="598072"/>
            <a:chOff x="17629188" y="2936876"/>
            <a:chExt cx="298450" cy="298450"/>
          </a:xfrm>
        </p:grpSpPr>
        <p:sp>
          <p:nvSpPr>
            <p:cNvPr id="150" name="Oval 301">
              <a:extLst>
                <a:ext uri="{FF2B5EF4-FFF2-40B4-BE49-F238E27FC236}">
                  <a16:creationId xmlns:a16="http://schemas.microsoft.com/office/drawing/2014/main" id="{3C614106-2115-4DCE-BE39-63C2D937FF77}"/>
                </a:ext>
              </a:extLst>
            </p:cNvPr>
            <p:cNvSpPr>
              <a:spLocks noChangeArrowheads="1"/>
            </p:cNvSpPr>
            <p:nvPr/>
          </p:nvSpPr>
          <p:spPr bwMode="auto">
            <a:xfrm>
              <a:off x="17629188" y="2936876"/>
              <a:ext cx="298450" cy="298450"/>
            </a:xfrm>
            <a:prstGeom prst="ellipse">
              <a:avLst/>
            </a:prstGeom>
            <a:solidFill>
              <a:srgbClr val="007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51" name="Freeform 302">
              <a:extLst>
                <a:ext uri="{FF2B5EF4-FFF2-40B4-BE49-F238E27FC236}">
                  <a16:creationId xmlns:a16="http://schemas.microsoft.com/office/drawing/2014/main" id="{7A15C694-2540-43CD-8E64-9DFF97B95189}"/>
                </a:ext>
              </a:extLst>
            </p:cNvPr>
            <p:cNvSpPr>
              <a:spLocks/>
            </p:cNvSpPr>
            <p:nvPr/>
          </p:nvSpPr>
          <p:spPr bwMode="auto">
            <a:xfrm>
              <a:off x="17702213" y="2989263"/>
              <a:ext cx="155575" cy="152400"/>
            </a:xfrm>
            <a:custGeom>
              <a:avLst/>
              <a:gdLst>
                <a:gd name="T0" fmla="*/ 40 w 47"/>
                <a:gd name="T1" fmla="*/ 17 h 46"/>
                <a:gd name="T2" fmla="*/ 34 w 47"/>
                <a:gd name="T3" fmla="*/ 17 h 46"/>
                <a:gd name="T4" fmla="*/ 37 w 47"/>
                <a:gd name="T5" fmla="*/ 9 h 46"/>
                <a:gd name="T6" fmla="*/ 34 w 47"/>
                <a:gd name="T7" fmla="*/ 1 h 46"/>
                <a:gd name="T8" fmla="*/ 26 w 47"/>
                <a:gd name="T9" fmla="*/ 4 h 46"/>
                <a:gd name="T10" fmla="*/ 21 w 47"/>
                <a:gd name="T11" fmla="*/ 17 h 46"/>
                <a:gd name="T12" fmla="*/ 22 w 47"/>
                <a:gd name="T13" fmla="*/ 17 h 46"/>
                <a:gd name="T14" fmla="*/ 0 w 47"/>
                <a:gd name="T15" fmla="*/ 17 h 46"/>
                <a:gd name="T16" fmla="*/ 0 w 47"/>
                <a:gd name="T17" fmla="*/ 46 h 46"/>
                <a:gd name="T18" fmla="*/ 35 w 47"/>
                <a:gd name="T19" fmla="*/ 46 h 46"/>
                <a:gd name="T20" fmla="*/ 41 w 47"/>
                <a:gd name="T21" fmla="*/ 42 h 46"/>
                <a:gd name="T22" fmla="*/ 46 w 47"/>
                <a:gd name="T23" fmla="*/ 26 h 46"/>
                <a:gd name="T24" fmla="*/ 40 w 47"/>
                <a:gd name="T25" fmla="*/ 1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46">
                  <a:moveTo>
                    <a:pt x="40" y="17"/>
                  </a:moveTo>
                  <a:cubicBezTo>
                    <a:pt x="34" y="17"/>
                    <a:pt x="34" y="17"/>
                    <a:pt x="34" y="17"/>
                  </a:cubicBezTo>
                  <a:cubicBezTo>
                    <a:pt x="37" y="9"/>
                    <a:pt x="37" y="9"/>
                    <a:pt x="37" y="9"/>
                  </a:cubicBezTo>
                  <a:cubicBezTo>
                    <a:pt x="38" y="5"/>
                    <a:pt x="37" y="2"/>
                    <a:pt x="34" y="1"/>
                  </a:cubicBezTo>
                  <a:cubicBezTo>
                    <a:pt x="31" y="0"/>
                    <a:pt x="27" y="1"/>
                    <a:pt x="26" y="4"/>
                  </a:cubicBezTo>
                  <a:cubicBezTo>
                    <a:pt x="21" y="17"/>
                    <a:pt x="21" y="17"/>
                    <a:pt x="21" y="17"/>
                  </a:cubicBezTo>
                  <a:cubicBezTo>
                    <a:pt x="22" y="17"/>
                    <a:pt x="22" y="17"/>
                    <a:pt x="22" y="17"/>
                  </a:cubicBezTo>
                  <a:cubicBezTo>
                    <a:pt x="0" y="17"/>
                    <a:pt x="0" y="17"/>
                    <a:pt x="0" y="17"/>
                  </a:cubicBezTo>
                  <a:cubicBezTo>
                    <a:pt x="0" y="46"/>
                    <a:pt x="0" y="46"/>
                    <a:pt x="0" y="46"/>
                  </a:cubicBezTo>
                  <a:cubicBezTo>
                    <a:pt x="35" y="46"/>
                    <a:pt x="35" y="46"/>
                    <a:pt x="35" y="46"/>
                  </a:cubicBezTo>
                  <a:cubicBezTo>
                    <a:pt x="37" y="46"/>
                    <a:pt x="40" y="44"/>
                    <a:pt x="41" y="42"/>
                  </a:cubicBezTo>
                  <a:cubicBezTo>
                    <a:pt x="46" y="26"/>
                    <a:pt x="46" y="26"/>
                    <a:pt x="46" y="26"/>
                  </a:cubicBezTo>
                  <a:cubicBezTo>
                    <a:pt x="47" y="21"/>
                    <a:pt x="44" y="17"/>
                    <a:pt x="40" y="17"/>
                  </a:cubicBez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nvGrpSpPr>
          <p:cNvPr id="152" name="กลุ่ม 361">
            <a:extLst>
              <a:ext uri="{FF2B5EF4-FFF2-40B4-BE49-F238E27FC236}">
                <a16:creationId xmlns:a16="http://schemas.microsoft.com/office/drawing/2014/main" id="{9265F570-FF24-4869-A7CC-DAA42D295BD5}"/>
              </a:ext>
            </a:extLst>
          </p:cNvPr>
          <p:cNvGrpSpPr/>
          <p:nvPr/>
        </p:nvGrpSpPr>
        <p:grpSpPr>
          <a:xfrm>
            <a:off x="1079335" y="4508843"/>
            <a:ext cx="643463" cy="656595"/>
            <a:chOff x="17533939" y="11963401"/>
            <a:chExt cx="466725" cy="476250"/>
          </a:xfrm>
        </p:grpSpPr>
        <p:sp>
          <p:nvSpPr>
            <p:cNvPr id="153" name="Freeform 882">
              <a:extLst>
                <a:ext uri="{FF2B5EF4-FFF2-40B4-BE49-F238E27FC236}">
                  <a16:creationId xmlns:a16="http://schemas.microsoft.com/office/drawing/2014/main" id="{86D8DCAE-C7F3-4A2F-9312-3F56D2545B98}"/>
                </a:ext>
              </a:extLst>
            </p:cNvPr>
            <p:cNvSpPr>
              <a:spLocks/>
            </p:cNvSpPr>
            <p:nvPr/>
          </p:nvSpPr>
          <p:spPr bwMode="auto">
            <a:xfrm>
              <a:off x="17533939" y="11963401"/>
              <a:ext cx="466725" cy="476250"/>
            </a:xfrm>
            <a:custGeom>
              <a:avLst/>
              <a:gdLst>
                <a:gd name="T0" fmla="*/ 58 w 141"/>
                <a:gd name="T1" fmla="*/ 141 h 144"/>
                <a:gd name="T2" fmla="*/ 46 w 141"/>
                <a:gd name="T3" fmla="*/ 141 h 144"/>
                <a:gd name="T4" fmla="*/ 3 w 141"/>
                <a:gd name="T5" fmla="*/ 101 h 144"/>
                <a:gd name="T6" fmla="*/ 0 w 141"/>
                <a:gd name="T7" fmla="*/ 95 h 144"/>
                <a:gd name="T8" fmla="*/ 3 w 141"/>
                <a:gd name="T9" fmla="*/ 88 h 144"/>
                <a:gd name="T10" fmla="*/ 83 w 141"/>
                <a:gd name="T11" fmla="*/ 4 h 144"/>
                <a:gd name="T12" fmla="*/ 95 w 141"/>
                <a:gd name="T13" fmla="*/ 3 h 144"/>
                <a:gd name="T14" fmla="*/ 138 w 141"/>
                <a:gd name="T15" fmla="*/ 43 h 144"/>
                <a:gd name="T16" fmla="*/ 138 w 141"/>
                <a:gd name="T17" fmla="*/ 56 h 144"/>
                <a:gd name="T18" fmla="*/ 58 w 141"/>
                <a:gd name="T19" fmla="*/ 14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144">
                  <a:moveTo>
                    <a:pt x="58" y="141"/>
                  </a:moveTo>
                  <a:cubicBezTo>
                    <a:pt x="55" y="144"/>
                    <a:pt x="49" y="144"/>
                    <a:pt x="46" y="141"/>
                  </a:cubicBezTo>
                  <a:cubicBezTo>
                    <a:pt x="3" y="101"/>
                    <a:pt x="3" y="101"/>
                    <a:pt x="3" y="101"/>
                  </a:cubicBezTo>
                  <a:cubicBezTo>
                    <a:pt x="1" y="99"/>
                    <a:pt x="0" y="97"/>
                    <a:pt x="0" y="95"/>
                  </a:cubicBezTo>
                  <a:cubicBezTo>
                    <a:pt x="0" y="92"/>
                    <a:pt x="1" y="90"/>
                    <a:pt x="3" y="88"/>
                  </a:cubicBezTo>
                  <a:cubicBezTo>
                    <a:pt x="83" y="4"/>
                    <a:pt x="83" y="4"/>
                    <a:pt x="83" y="4"/>
                  </a:cubicBezTo>
                  <a:cubicBezTo>
                    <a:pt x="86" y="0"/>
                    <a:pt x="91" y="0"/>
                    <a:pt x="95" y="3"/>
                  </a:cubicBezTo>
                  <a:cubicBezTo>
                    <a:pt x="138" y="43"/>
                    <a:pt x="138" y="43"/>
                    <a:pt x="138" y="43"/>
                  </a:cubicBezTo>
                  <a:cubicBezTo>
                    <a:pt x="141" y="47"/>
                    <a:pt x="141" y="52"/>
                    <a:pt x="138" y="56"/>
                  </a:cubicBezTo>
                  <a:cubicBezTo>
                    <a:pt x="58" y="141"/>
                    <a:pt x="58" y="141"/>
                    <a:pt x="58" y="141"/>
                  </a:cubicBezTo>
                </a:path>
              </a:pathLst>
            </a:cu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54" name="Freeform 883">
              <a:extLst>
                <a:ext uri="{FF2B5EF4-FFF2-40B4-BE49-F238E27FC236}">
                  <a16:creationId xmlns:a16="http://schemas.microsoft.com/office/drawing/2014/main" id="{22B32898-5965-4989-99E4-03365AAA06B5}"/>
                </a:ext>
              </a:extLst>
            </p:cNvPr>
            <p:cNvSpPr>
              <a:spLocks/>
            </p:cNvSpPr>
            <p:nvPr/>
          </p:nvSpPr>
          <p:spPr bwMode="auto">
            <a:xfrm>
              <a:off x="17583151" y="11995151"/>
              <a:ext cx="387350" cy="392113"/>
            </a:xfrm>
            <a:custGeom>
              <a:avLst/>
              <a:gdLst>
                <a:gd name="T0" fmla="*/ 94 w 244"/>
                <a:gd name="T1" fmla="*/ 247 h 247"/>
                <a:gd name="T2" fmla="*/ 0 w 244"/>
                <a:gd name="T3" fmla="*/ 159 h 247"/>
                <a:gd name="T4" fmla="*/ 148 w 244"/>
                <a:gd name="T5" fmla="*/ 0 h 247"/>
                <a:gd name="T6" fmla="*/ 244 w 244"/>
                <a:gd name="T7" fmla="*/ 90 h 247"/>
                <a:gd name="T8" fmla="*/ 94 w 244"/>
                <a:gd name="T9" fmla="*/ 247 h 247"/>
              </a:gdLst>
              <a:ahLst/>
              <a:cxnLst>
                <a:cxn ang="0">
                  <a:pos x="T0" y="T1"/>
                </a:cxn>
                <a:cxn ang="0">
                  <a:pos x="T2" y="T3"/>
                </a:cxn>
                <a:cxn ang="0">
                  <a:pos x="T4" y="T5"/>
                </a:cxn>
                <a:cxn ang="0">
                  <a:pos x="T6" y="T7"/>
                </a:cxn>
                <a:cxn ang="0">
                  <a:pos x="T8" y="T9"/>
                </a:cxn>
              </a:cxnLst>
              <a:rect l="0" t="0" r="r" b="b"/>
              <a:pathLst>
                <a:path w="244" h="247">
                  <a:moveTo>
                    <a:pt x="94" y="247"/>
                  </a:moveTo>
                  <a:lnTo>
                    <a:pt x="0" y="159"/>
                  </a:lnTo>
                  <a:lnTo>
                    <a:pt x="148" y="0"/>
                  </a:lnTo>
                  <a:lnTo>
                    <a:pt x="244" y="90"/>
                  </a:lnTo>
                  <a:lnTo>
                    <a:pt x="94" y="247"/>
                  </a:lnTo>
                  <a:close/>
                </a:path>
              </a:pathLst>
            </a:custGeom>
            <a:solidFill>
              <a:srgbClr val="C7E9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55" name="Freeform 884">
              <a:extLst>
                <a:ext uri="{FF2B5EF4-FFF2-40B4-BE49-F238E27FC236}">
                  <a16:creationId xmlns:a16="http://schemas.microsoft.com/office/drawing/2014/main" id="{FE0F2227-2F7A-46DE-98AE-8F9A8903B9A6}"/>
                </a:ext>
              </a:extLst>
            </p:cNvPr>
            <p:cNvSpPr>
              <a:spLocks/>
            </p:cNvSpPr>
            <p:nvPr/>
          </p:nvSpPr>
          <p:spPr bwMode="auto">
            <a:xfrm>
              <a:off x="17583151" y="11995151"/>
              <a:ext cx="387350" cy="392113"/>
            </a:xfrm>
            <a:custGeom>
              <a:avLst/>
              <a:gdLst>
                <a:gd name="T0" fmla="*/ 94 w 244"/>
                <a:gd name="T1" fmla="*/ 247 h 247"/>
                <a:gd name="T2" fmla="*/ 0 w 244"/>
                <a:gd name="T3" fmla="*/ 159 h 247"/>
                <a:gd name="T4" fmla="*/ 148 w 244"/>
                <a:gd name="T5" fmla="*/ 0 h 247"/>
                <a:gd name="T6" fmla="*/ 244 w 244"/>
                <a:gd name="T7" fmla="*/ 90 h 247"/>
                <a:gd name="T8" fmla="*/ 94 w 244"/>
                <a:gd name="T9" fmla="*/ 247 h 247"/>
              </a:gdLst>
              <a:ahLst/>
              <a:cxnLst>
                <a:cxn ang="0">
                  <a:pos x="T0" y="T1"/>
                </a:cxn>
                <a:cxn ang="0">
                  <a:pos x="T2" y="T3"/>
                </a:cxn>
                <a:cxn ang="0">
                  <a:pos x="T4" y="T5"/>
                </a:cxn>
                <a:cxn ang="0">
                  <a:pos x="T6" y="T7"/>
                </a:cxn>
                <a:cxn ang="0">
                  <a:pos x="T8" y="T9"/>
                </a:cxn>
              </a:cxnLst>
              <a:rect l="0" t="0" r="r" b="b"/>
              <a:pathLst>
                <a:path w="244" h="247">
                  <a:moveTo>
                    <a:pt x="94" y="247"/>
                  </a:moveTo>
                  <a:lnTo>
                    <a:pt x="0" y="159"/>
                  </a:lnTo>
                  <a:lnTo>
                    <a:pt x="148" y="0"/>
                  </a:lnTo>
                  <a:lnTo>
                    <a:pt x="244" y="90"/>
                  </a:lnTo>
                  <a:lnTo>
                    <a:pt x="94" y="24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56" name="Freeform 885">
              <a:extLst>
                <a:ext uri="{FF2B5EF4-FFF2-40B4-BE49-F238E27FC236}">
                  <a16:creationId xmlns:a16="http://schemas.microsoft.com/office/drawing/2014/main" id="{C1C77250-429C-4F51-8EBE-61E2BE5B964C}"/>
                </a:ext>
              </a:extLst>
            </p:cNvPr>
            <p:cNvSpPr>
              <a:spLocks/>
            </p:cNvSpPr>
            <p:nvPr/>
          </p:nvSpPr>
          <p:spPr bwMode="auto">
            <a:xfrm>
              <a:off x="17589501" y="12296776"/>
              <a:ext cx="88900" cy="85725"/>
            </a:xfrm>
            <a:custGeom>
              <a:avLst/>
              <a:gdLst>
                <a:gd name="T0" fmla="*/ 42 w 56"/>
                <a:gd name="T1" fmla="*/ 54 h 54"/>
                <a:gd name="T2" fmla="*/ 0 w 56"/>
                <a:gd name="T3" fmla="*/ 15 h 54"/>
                <a:gd name="T4" fmla="*/ 15 w 56"/>
                <a:gd name="T5" fmla="*/ 0 h 54"/>
                <a:gd name="T6" fmla="*/ 56 w 56"/>
                <a:gd name="T7" fmla="*/ 40 h 54"/>
                <a:gd name="T8" fmla="*/ 42 w 56"/>
                <a:gd name="T9" fmla="*/ 54 h 54"/>
              </a:gdLst>
              <a:ahLst/>
              <a:cxnLst>
                <a:cxn ang="0">
                  <a:pos x="T0" y="T1"/>
                </a:cxn>
                <a:cxn ang="0">
                  <a:pos x="T2" y="T3"/>
                </a:cxn>
                <a:cxn ang="0">
                  <a:pos x="T4" y="T5"/>
                </a:cxn>
                <a:cxn ang="0">
                  <a:pos x="T6" y="T7"/>
                </a:cxn>
                <a:cxn ang="0">
                  <a:pos x="T8" y="T9"/>
                </a:cxn>
              </a:cxnLst>
              <a:rect l="0" t="0" r="r" b="b"/>
              <a:pathLst>
                <a:path w="56" h="54">
                  <a:moveTo>
                    <a:pt x="42" y="54"/>
                  </a:moveTo>
                  <a:lnTo>
                    <a:pt x="0" y="15"/>
                  </a:lnTo>
                  <a:lnTo>
                    <a:pt x="15" y="0"/>
                  </a:lnTo>
                  <a:lnTo>
                    <a:pt x="56" y="40"/>
                  </a:lnTo>
                  <a:lnTo>
                    <a:pt x="42" y="54"/>
                  </a:lnTo>
                  <a:close/>
                </a:path>
              </a:pathLst>
            </a:custGeom>
            <a:solidFill>
              <a:srgbClr val="7979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57" name="Freeform 886">
              <a:extLst>
                <a:ext uri="{FF2B5EF4-FFF2-40B4-BE49-F238E27FC236}">
                  <a16:creationId xmlns:a16="http://schemas.microsoft.com/office/drawing/2014/main" id="{52A24D45-272B-4296-A7B3-494F9609EB27}"/>
                </a:ext>
              </a:extLst>
            </p:cNvPr>
            <p:cNvSpPr>
              <a:spLocks noEditPoints="1"/>
            </p:cNvSpPr>
            <p:nvPr/>
          </p:nvSpPr>
          <p:spPr bwMode="auto">
            <a:xfrm>
              <a:off x="17854614" y="12028488"/>
              <a:ext cx="115888" cy="222250"/>
            </a:xfrm>
            <a:custGeom>
              <a:avLst/>
              <a:gdLst>
                <a:gd name="T0" fmla="*/ 73 w 73"/>
                <a:gd name="T1" fmla="*/ 69 h 140"/>
                <a:gd name="T2" fmla="*/ 4 w 73"/>
                <a:gd name="T3" fmla="*/ 140 h 140"/>
                <a:gd name="T4" fmla="*/ 4 w 73"/>
                <a:gd name="T5" fmla="*/ 140 h 140"/>
                <a:gd name="T6" fmla="*/ 73 w 73"/>
                <a:gd name="T7" fmla="*/ 69 h 140"/>
                <a:gd name="T8" fmla="*/ 0 w 73"/>
                <a:gd name="T9" fmla="*/ 0 h 140"/>
                <a:gd name="T10" fmla="*/ 0 w 73"/>
                <a:gd name="T11" fmla="*/ 0 h 140"/>
                <a:gd name="T12" fmla="*/ 73 w 73"/>
                <a:gd name="T13" fmla="*/ 69 h 140"/>
                <a:gd name="T14" fmla="*/ 0 w 73"/>
                <a:gd name="T15" fmla="*/ 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40">
                  <a:moveTo>
                    <a:pt x="73" y="69"/>
                  </a:moveTo>
                  <a:lnTo>
                    <a:pt x="4" y="140"/>
                  </a:lnTo>
                  <a:lnTo>
                    <a:pt x="4" y="140"/>
                  </a:lnTo>
                  <a:lnTo>
                    <a:pt x="73" y="69"/>
                  </a:lnTo>
                  <a:close/>
                  <a:moveTo>
                    <a:pt x="0" y="0"/>
                  </a:moveTo>
                  <a:lnTo>
                    <a:pt x="0" y="0"/>
                  </a:lnTo>
                  <a:lnTo>
                    <a:pt x="73" y="69"/>
                  </a:lnTo>
                  <a:lnTo>
                    <a:pt x="0" y="0"/>
                  </a:lnTo>
                  <a:close/>
                </a:path>
              </a:pathLst>
            </a:custGeom>
            <a:solidFill>
              <a:srgbClr val="97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58" name="Freeform 887">
              <a:extLst>
                <a:ext uri="{FF2B5EF4-FFF2-40B4-BE49-F238E27FC236}">
                  <a16:creationId xmlns:a16="http://schemas.microsoft.com/office/drawing/2014/main" id="{31FCA3DE-7424-4640-9396-FB3B9572F42E}"/>
                </a:ext>
              </a:extLst>
            </p:cNvPr>
            <p:cNvSpPr>
              <a:spLocks noEditPoints="1"/>
            </p:cNvSpPr>
            <p:nvPr/>
          </p:nvSpPr>
          <p:spPr bwMode="auto">
            <a:xfrm>
              <a:off x="17854614" y="12028488"/>
              <a:ext cx="115888" cy="222250"/>
            </a:xfrm>
            <a:custGeom>
              <a:avLst/>
              <a:gdLst>
                <a:gd name="T0" fmla="*/ 73 w 73"/>
                <a:gd name="T1" fmla="*/ 69 h 140"/>
                <a:gd name="T2" fmla="*/ 4 w 73"/>
                <a:gd name="T3" fmla="*/ 140 h 140"/>
                <a:gd name="T4" fmla="*/ 4 w 73"/>
                <a:gd name="T5" fmla="*/ 140 h 140"/>
                <a:gd name="T6" fmla="*/ 73 w 73"/>
                <a:gd name="T7" fmla="*/ 69 h 140"/>
                <a:gd name="T8" fmla="*/ 0 w 73"/>
                <a:gd name="T9" fmla="*/ 0 h 140"/>
                <a:gd name="T10" fmla="*/ 0 w 73"/>
                <a:gd name="T11" fmla="*/ 0 h 140"/>
                <a:gd name="T12" fmla="*/ 73 w 73"/>
                <a:gd name="T13" fmla="*/ 69 h 140"/>
                <a:gd name="T14" fmla="*/ 0 w 73"/>
                <a:gd name="T15" fmla="*/ 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140">
                  <a:moveTo>
                    <a:pt x="73" y="69"/>
                  </a:moveTo>
                  <a:lnTo>
                    <a:pt x="4" y="140"/>
                  </a:lnTo>
                  <a:lnTo>
                    <a:pt x="4" y="140"/>
                  </a:lnTo>
                  <a:lnTo>
                    <a:pt x="73" y="69"/>
                  </a:lnTo>
                  <a:moveTo>
                    <a:pt x="0" y="0"/>
                  </a:moveTo>
                  <a:lnTo>
                    <a:pt x="0" y="0"/>
                  </a:lnTo>
                  <a:lnTo>
                    <a:pt x="73" y="6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59" name="Freeform 888">
              <a:extLst>
                <a:ext uri="{FF2B5EF4-FFF2-40B4-BE49-F238E27FC236}">
                  <a16:creationId xmlns:a16="http://schemas.microsoft.com/office/drawing/2014/main" id="{23764E87-90F7-43C8-A65A-753042D09E16}"/>
                </a:ext>
              </a:extLst>
            </p:cNvPr>
            <p:cNvSpPr>
              <a:spLocks/>
            </p:cNvSpPr>
            <p:nvPr/>
          </p:nvSpPr>
          <p:spPr bwMode="auto">
            <a:xfrm>
              <a:off x="17854614" y="12028488"/>
              <a:ext cx="115888" cy="222250"/>
            </a:xfrm>
            <a:custGeom>
              <a:avLst/>
              <a:gdLst>
                <a:gd name="T0" fmla="*/ 0 w 73"/>
                <a:gd name="T1" fmla="*/ 0 h 140"/>
                <a:gd name="T2" fmla="*/ 4 w 73"/>
                <a:gd name="T3" fmla="*/ 140 h 140"/>
                <a:gd name="T4" fmla="*/ 73 w 73"/>
                <a:gd name="T5" fmla="*/ 69 h 140"/>
                <a:gd name="T6" fmla="*/ 0 w 73"/>
                <a:gd name="T7" fmla="*/ 0 h 140"/>
              </a:gdLst>
              <a:ahLst/>
              <a:cxnLst>
                <a:cxn ang="0">
                  <a:pos x="T0" y="T1"/>
                </a:cxn>
                <a:cxn ang="0">
                  <a:pos x="T2" y="T3"/>
                </a:cxn>
                <a:cxn ang="0">
                  <a:pos x="T4" y="T5"/>
                </a:cxn>
                <a:cxn ang="0">
                  <a:pos x="T6" y="T7"/>
                </a:cxn>
              </a:cxnLst>
              <a:rect l="0" t="0" r="r" b="b"/>
              <a:pathLst>
                <a:path w="73" h="140">
                  <a:moveTo>
                    <a:pt x="0" y="0"/>
                  </a:moveTo>
                  <a:lnTo>
                    <a:pt x="4" y="140"/>
                  </a:lnTo>
                  <a:lnTo>
                    <a:pt x="73" y="69"/>
                  </a:lnTo>
                  <a:lnTo>
                    <a:pt x="0" y="0"/>
                  </a:lnTo>
                  <a:close/>
                </a:path>
              </a:pathLst>
            </a:custGeom>
            <a:solidFill>
              <a:srgbClr val="E1F3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60" name="Freeform 889">
              <a:extLst>
                <a:ext uri="{FF2B5EF4-FFF2-40B4-BE49-F238E27FC236}">
                  <a16:creationId xmlns:a16="http://schemas.microsoft.com/office/drawing/2014/main" id="{CFFCE093-88BD-4590-8815-3069B045D1A0}"/>
                </a:ext>
              </a:extLst>
            </p:cNvPr>
            <p:cNvSpPr>
              <a:spLocks/>
            </p:cNvSpPr>
            <p:nvPr/>
          </p:nvSpPr>
          <p:spPr bwMode="auto">
            <a:xfrm>
              <a:off x="17854614" y="12028488"/>
              <a:ext cx="115888" cy="222250"/>
            </a:xfrm>
            <a:custGeom>
              <a:avLst/>
              <a:gdLst>
                <a:gd name="T0" fmla="*/ 0 w 73"/>
                <a:gd name="T1" fmla="*/ 0 h 140"/>
                <a:gd name="T2" fmla="*/ 4 w 73"/>
                <a:gd name="T3" fmla="*/ 140 h 140"/>
                <a:gd name="T4" fmla="*/ 73 w 73"/>
                <a:gd name="T5" fmla="*/ 69 h 140"/>
                <a:gd name="T6" fmla="*/ 0 w 73"/>
                <a:gd name="T7" fmla="*/ 0 h 140"/>
              </a:gdLst>
              <a:ahLst/>
              <a:cxnLst>
                <a:cxn ang="0">
                  <a:pos x="T0" y="T1"/>
                </a:cxn>
                <a:cxn ang="0">
                  <a:pos x="T2" y="T3"/>
                </a:cxn>
                <a:cxn ang="0">
                  <a:pos x="T4" y="T5"/>
                </a:cxn>
                <a:cxn ang="0">
                  <a:pos x="T6" y="T7"/>
                </a:cxn>
              </a:cxnLst>
              <a:rect l="0" t="0" r="r" b="b"/>
              <a:pathLst>
                <a:path w="73" h="140">
                  <a:moveTo>
                    <a:pt x="0" y="0"/>
                  </a:moveTo>
                  <a:lnTo>
                    <a:pt x="4" y="140"/>
                  </a:lnTo>
                  <a:lnTo>
                    <a:pt x="73" y="6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nvGrpSpPr>
          <p:cNvPr id="161" name="กลุ่ม 384">
            <a:extLst>
              <a:ext uri="{FF2B5EF4-FFF2-40B4-BE49-F238E27FC236}">
                <a16:creationId xmlns:a16="http://schemas.microsoft.com/office/drawing/2014/main" id="{B3A00C7F-DABD-4CB2-8263-408E5E7BCCBF}"/>
              </a:ext>
            </a:extLst>
          </p:cNvPr>
          <p:cNvGrpSpPr/>
          <p:nvPr/>
        </p:nvGrpSpPr>
        <p:grpSpPr>
          <a:xfrm rot="1068689">
            <a:off x="201215" y="1589300"/>
            <a:ext cx="899131" cy="578830"/>
            <a:chOff x="18192751" y="11677651"/>
            <a:chExt cx="623888" cy="401638"/>
          </a:xfrm>
        </p:grpSpPr>
        <p:sp>
          <p:nvSpPr>
            <p:cNvPr id="162" name="Freeform 903">
              <a:extLst>
                <a:ext uri="{FF2B5EF4-FFF2-40B4-BE49-F238E27FC236}">
                  <a16:creationId xmlns:a16="http://schemas.microsoft.com/office/drawing/2014/main" id="{2D8B64EB-717F-414A-B33D-C25DDD154FF3}"/>
                </a:ext>
              </a:extLst>
            </p:cNvPr>
            <p:cNvSpPr>
              <a:spLocks/>
            </p:cNvSpPr>
            <p:nvPr/>
          </p:nvSpPr>
          <p:spPr bwMode="auto">
            <a:xfrm>
              <a:off x="18192751" y="11677651"/>
              <a:ext cx="623888" cy="401638"/>
            </a:xfrm>
            <a:custGeom>
              <a:avLst/>
              <a:gdLst>
                <a:gd name="T0" fmla="*/ 176 w 188"/>
                <a:gd name="T1" fmla="*/ 0 h 121"/>
                <a:gd name="T2" fmla="*/ 12 w 188"/>
                <a:gd name="T3" fmla="*/ 0 h 121"/>
                <a:gd name="T4" fmla="*/ 0 w 188"/>
                <a:gd name="T5" fmla="*/ 11 h 121"/>
                <a:gd name="T6" fmla="*/ 0 w 188"/>
                <a:gd name="T7" fmla="*/ 95 h 121"/>
                <a:gd name="T8" fmla="*/ 0 w 188"/>
                <a:gd name="T9" fmla="*/ 109 h 121"/>
                <a:gd name="T10" fmla="*/ 0 w 188"/>
                <a:gd name="T11" fmla="*/ 113 h 121"/>
                <a:gd name="T12" fmla="*/ 1 w 188"/>
                <a:gd name="T13" fmla="*/ 113 h 121"/>
                <a:gd name="T14" fmla="*/ 12 w 188"/>
                <a:gd name="T15" fmla="*/ 121 h 121"/>
                <a:gd name="T16" fmla="*/ 176 w 188"/>
                <a:gd name="T17" fmla="*/ 121 h 121"/>
                <a:gd name="T18" fmla="*/ 187 w 188"/>
                <a:gd name="T19" fmla="*/ 113 h 121"/>
                <a:gd name="T20" fmla="*/ 188 w 188"/>
                <a:gd name="T21" fmla="*/ 113 h 121"/>
                <a:gd name="T22" fmla="*/ 188 w 188"/>
                <a:gd name="T23" fmla="*/ 109 h 121"/>
                <a:gd name="T24" fmla="*/ 188 w 188"/>
                <a:gd name="T25" fmla="*/ 95 h 121"/>
                <a:gd name="T26" fmla="*/ 188 w 188"/>
                <a:gd name="T27" fmla="*/ 11 h 121"/>
                <a:gd name="T28" fmla="*/ 176 w 188"/>
                <a:gd name="T2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21">
                  <a:moveTo>
                    <a:pt x="176" y="0"/>
                  </a:moveTo>
                  <a:cubicBezTo>
                    <a:pt x="12" y="0"/>
                    <a:pt x="12" y="0"/>
                    <a:pt x="12" y="0"/>
                  </a:cubicBezTo>
                  <a:cubicBezTo>
                    <a:pt x="5" y="0"/>
                    <a:pt x="0" y="5"/>
                    <a:pt x="0" y="11"/>
                  </a:cubicBezTo>
                  <a:cubicBezTo>
                    <a:pt x="0" y="95"/>
                    <a:pt x="0" y="95"/>
                    <a:pt x="0" y="95"/>
                  </a:cubicBezTo>
                  <a:cubicBezTo>
                    <a:pt x="0" y="109"/>
                    <a:pt x="0" y="109"/>
                    <a:pt x="0" y="109"/>
                  </a:cubicBezTo>
                  <a:cubicBezTo>
                    <a:pt x="0" y="113"/>
                    <a:pt x="0" y="113"/>
                    <a:pt x="0" y="113"/>
                  </a:cubicBezTo>
                  <a:cubicBezTo>
                    <a:pt x="1" y="113"/>
                    <a:pt x="1" y="113"/>
                    <a:pt x="1" y="113"/>
                  </a:cubicBezTo>
                  <a:cubicBezTo>
                    <a:pt x="2" y="117"/>
                    <a:pt x="6" y="121"/>
                    <a:pt x="12" y="121"/>
                  </a:cubicBezTo>
                  <a:cubicBezTo>
                    <a:pt x="176" y="121"/>
                    <a:pt x="176" y="121"/>
                    <a:pt x="176" y="121"/>
                  </a:cubicBezTo>
                  <a:cubicBezTo>
                    <a:pt x="181" y="121"/>
                    <a:pt x="186" y="117"/>
                    <a:pt x="187" y="113"/>
                  </a:cubicBezTo>
                  <a:cubicBezTo>
                    <a:pt x="188" y="113"/>
                    <a:pt x="188" y="113"/>
                    <a:pt x="188" y="113"/>
                  </a:cubicBezTo>
                  <a:cubicBezTo>
                    <a:pt x="188" y="109"/>
                    <a:pt x="188" y="109"/>
                    <a:pt x="188" y="109"/>
                  </a:cubicBezTo>
                  <a:cubicBezTo>
                    <a:pt x="188" y="95"/>
                    <a:pt x="188" y="95"/>
                    <a:pt x="188" y="95"/>
                  </a:cubicBezTo>
                  <a:cubicBezTo>
                    <a:pt x="188" y="11"/>
                    <a:pt x="188" y="11"/>
                    <a:pt x="188" y="11"/>
                  </a:cubicBezTo>
                  <a:cubicBezTo>
                    <a:pt x="188" y="5"/>
                    <a:pt x="182" y="0"/>
                    <a:pt x="176" y="0"/>
                  </a:cubicBezTo>
                  <a:close/>
                </a:path>
              </a:pathLst>
            </a:custGeom>
            <a:solidFill>
              <a:srgbClr val="E8D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63" name="Freeform 904">
              <a:extLst>
                <a:ext uri="{FF2B5EF4-FFF2-40B4-BE49-F238E27FC236}">
                  <a16:creationId xmlns:a16="http://schemas.microsoft.com/office/drawing/2014/main" id="{B9F84451-DDF8-4A5C-8B94-5F2AF0D1664A}"/>
                </a:ext>
              </a:extLst>
            </p:cNvPr>
            <p:cNvSpPr>
              <a:spLocks/>
            </p:cNvSpPr>
            <p:nvPr/>
          </p:nvSpPr>
          <p:spPr bwMode="auto">
            <a:xfrm>
              <a:off x="18222914" y="11701463"/>
              <a:ext cx="566738" cy="350838"/>
            </a:xfrm>
            <a:custGeom>
              <a:avLst/>
              <a:gdLst>
                <a:gd name="T0" fmla="*/ 167 w 171"/>
                <a:gd name="T1" fmla="*/ 106 h 106"/>
                <a:gd name="T2" fmla="*/ 3 w 171"/>
                <a:gd name="T3" fmla="*/ 106 h 106"/>
                <a:gd name="T4" fmla="*/ 0 w 171"/>
                <a:gd name="T5" fmla="*/ 102 h 106"/>
                <a:gd name="T6" fmla="*/ 0 w 171"/>
                <a:gd name="T7" fmla="*/ 4 h 106"/>
                <a:gd name="T8" fmla="*/ 3 w 171"/>
                <a:gd name="T9" fmla="*/ 0 h 106"/>
                <a:gd name="T10" fmla="*/ 167 w 171"/>
                <a:gd name="T11" fmla="*/ 0 h 106"/>
                <a:gd name="T12" fmla="*/ 171 w 171"/>
                <a:gd name="T13" fmla="*/ 4 h 106"/>
                <a:gd name="T14" fmla="*/ 171 w 171"/>
                <a:gd name="T15" fmla="*/ 102 h 106"/>
                <a:gd name="T16" fmla="*/ 167 w 171"/>
                <a:gd name="T1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1" h="106">
                  <a:moveTo>
                    <a:pt x="167" y="106"/>
                  </a:moveTo>
                  <a:cubicBezTo>
                    <a:pt x="3" y="106"/>
                    <a:pt x="3" y="106"/>
                    <a:pt x="3" y="106"/>
                  </a:cubicBezTo>
                  <a:cubicBezTo>
                    <a:pt x="1" y="106"/>
                    <a:pt x="0" y="104"/>
                    <a:pt x="0" y="102"/>
                  </a:cubicBezTo>
                  <a:cubicBezTo>
                    <a:pt x="0" y="4"/>
                    <a:pt x="0" y="4"/>
                    <a:pt x="0" y="4"/>
                  </a:cubicBezTo>
                  <a:cubicBezTo>
                    <a:pt x="0" y="2"/>
                    <a:pt x="1" y="0"/>
                    <a:pt x="3" y="0"/>
                  </a:cubicBezTo>
                  <a:cubicBezTo>
                    <a:pt x="167" y="0"/>
                    <a:pt x="167" y="0"/>
                    <a:pt x="167" y="0"/>
                  </a:cubicBezTo>
                  <a:cubicBezTo>
                    <a:pt x="170" y="0"/>
                    <a:pt x="171" y="2"/>
                    <a:pt x="171" y="4"/>
                  </a:cubicBezTo>
                  <a:cubicBezTo>
                    <a:pt x="171" y="102"/>
                    <a:pt x="171" y="102"/>
                    <a:pt x="171" y="102"/>
                  </a:cubicBezTo>
                  <a:cubicBezTo>
                    <a:pt x="171" y="104"/>
                    <a:pt x="170" y="106"/>
                    <a:pt x="167" y="106"/>
                  </a:cubicBezTo>
                  <a:close/>
                </a:path>
              </a:pathLst>
            </a:custGeom>
            <a:solidFill>
              <a:srgbClr val="333C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64" name="Freeform 905">
              <a:extLst>
                <a:ext uri="{FF2B5EF4-FFF2-40B4-BE49-F238E27FC236}">
                  <a16:creationId xmlns:a16="http://schemas.microsoft.com/office/drawing/2014/main" id="{74195D53-F157-4758-B5D0-3D107B2480D5}"/>
                </a:ext>
              </a:extLst>
            </p:cNvPr>
            <p:cNvSpPr>
              <a:spLocks/>
            </p:cNvSpPr>
            <p:nvPr/>
          </p:nvSpPr>
          <p:spPr bwMode="auto">
            <a:xfrm>
              <a:off x="18437226" y="11796713"/>
              <a:ext cx="136525" cy="155575"/>
            </a:xfrm>
            <a:custGeom>
              <a:avLst/>
              <a:gdLst>
                <a:gd name="T0" fmla="*/ 4 w 41"/>
                <a:gd name="T1" fmla="*/ 1 h 47"/>
                <a:gd name="T2" fmla="*/ 39 w 41"/>
                <a:gd name="T3" fmla="*/ 22 h 47"/>
                <a:gd name="T4" fmla="*/ 39 w 41"/>
                <a:gd name="T5" fmla="*/ 26 h 47"/>
                <a:gd name="T6" fmla="*/ 4 w 41"/>
                <a:gd name="T7" fmla="*/ 46 h 47"/>
                <a:gd name="T8" fmla="*/ 0 w 41"/>
                <a:gd name="T9" fmla="*/ 44 h 47"/>
                <a:gd name="T10" fmla="*/ 0 w 41"/>
                <a:gd name="T11" fmla="*/ 3 h 47"/>
                <a:gd name="T12" fmla="*/ 4 w 41"/>
                <a:gd name="T13" fmla="*/ 1 h 47"/>
              </a:gdLst>
              <a:ahLst/>
              <a:cxnLst>
                <a:cxn ang="0">
                  <a:pos x="T0" y="T1"/>
                </a:cxn>
                <a:cxn ang="0">
                  <a:pos x="T2" y="T3"/>
                </a:cxn>
                <a:cxn ang="0">
                  <a:pos x="T4" y="T5"/>
                </a:cxn>
                <a:cxn ang="0">
                  <a:pos x="T6" y="T7"/>
                </a:cxn>
                <a:cxn ang="0">
                  <a:pos x="T8" y="T9"/>
                </a:cxn>
                <a:cxn ang="0">
                  <a:pos x="T10" y="T11"/>
                </a:cxn>
                <a:cxn ang="0">
                  <a:pos x="T12" y="T13"/>
                </a:cxn>
              </a:cxnLst>
              <a:rect l="0" t="0" r="r" b="b"/>
              <a:pathLst>
                <a:path w="41" h="47">
                  <a:moveTo>
                    <a:pt x="4" y="1"/>
                  </a:moveTo>
                  <a:cubicBezTo>
                    <a:pt x="39" y="22"/>
                    <a:pt x="39" y="22"/>
                    <a:pt x="39" y="22"/>
                  </a:cubicBezTo>
                  <a:cubicBezTo>
                    <a:pt x="41" y="23"/>
                    <a:pt x="41" y="25"/>
                    <a:pt x="39" y="26"/>
                  </a:cubicBezTo>
                  <a:cubicBezTo>
                    <a:pt x="4" y="46"/>
                    <a:pt x="4" y="46"/>
                    <a:pt x="4" y="46"/>
                  </a:cubicBezTo>
                  <a:cubicBezTo>
                    <a:pt x="2" y="47"/>
                    <a:pt x="0" y="46"/>
                    <a:pt x="0" y="44"/>
                  </a:cubicBezTo>
                  <a:cubicBezTo>
                    <a:pt x="0" y="3"/>
                    <a:pt x="0" y="3"/>
                    <a:pt x="0" y="3"/>
                  </a:cubicBezTo>
                  <a:cubicBezTo>
                    <a:pt x="0" y="2"/>
                    <a:pt x="2" y="0"/>
                    <a:pt x="4" y="1"/>
                  </a:cubicBezTo>
                  <a:close/>
                </a:path>
              </a:pathLst>
            </a:custGeom>
            <a:solidFill>
              <a:srgbClr val="F266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65" name="Rectangle 906">
              <a:extLst>
                <a:ext uri="{FF2B5EF4-FFF2-40B4-BE49-F238E27FC236}">
                  <a16:creationId xmlns:a16="http://schemas.microsoft.com/office/drawing/2014/main" id="{E5501623-6BF4-402C-9398-EA68AC7EFB32}"/>
                </a:ext>
              </a:extLst>
            </p:cNvPr>
            <p:cNvSpPr>
              <a:spLocks noChangeArrowheads="1"/>
            </p:cNvSpPr>
            <p:nvPr/>
          </p:nvSpPr>
          <p:spPr bwMode="auto">
            <a:xfrm>
              <a:off x="18222914" y="12015788"/>
              <a:ext cx="566738" cy="63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66" name="Rectangle 907">
              <a:extLst>
                <a:ext uri="{FF2B5EF4-FFF2-40B4-BE49-F238E27FC236}">
                  <a16:creationId xmlns:a16="http://schemas.microsoft.com/office/drawing/2014/main" id="{E2F79469-43A7-419C-AA27-E8817DE16E8C}"/>
                </a:ext>
              </a:extLst>
            </p:cNvPr>
            <p:cNvSpPr>
              <a:spLocks noChangeArrowheads="1"/>
            </p:cNvSpPr>
            <p:nvPr/>
          </p:nvSpPr>
          <p:spPr bwMode="auto">
            <a:xfrm>
              <a:off x="18222914" y="12015788"/>
              <a:ext cx="298450" cy="6350"/>
            </a:xfrm>
            <a:prstGeom prst="rect">
              <a:avLst/>
            </a:prstGeom>
            <a:solidFill>
              <a:srgbClr val="F266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67" name="Oval 908">
              <a:extLst>
                <a:ext uri="{FF2B5EF4-FFF2-40B4-BE49-F238E27FC236}">
                  <a16:creationId xmlns:a16="http://schemas.microsoft.com/office/drawing/2014/main" id="{939EB325-4546-45E8-BD9F-126C1E797954}"/>
                </a:ext>
              </a:extLst>
            </p:cNvPr>
            <p:cNvSpPr>
              <a:spLocks noChangeArrowheads="1"/>
            </p:cNvSpPr>
            <p:nvPr/>
          </p:nvSpPr>
          <p:spPr bwMode="auto">
            <a:xfrm>
              <a:off x="18507076" y="12006263"/>
              <a:ext cx="26988" cy="25400"/>
            </a:xfrm>
            <a:prstGeom prst="ellipse">
              <a:avLst/>
            </a:prstGeom>
            <a:solidFill>
              <a:srgbClr val="F266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sp>
          <p:nvSpPr>
            <p:cNvPr id="168" name="Oval 909">
              <a:extLst>
                <a:ext uri="{FF2B5EF4-FFF2-40B4-BE49-F238E27FC236}">
                  <a16:creationId xmlns:a16="http://schemas.microsoft.com/office/drawing/2014/main" id="{603CF6F1-6819-4A3A-B35C-E02922626DF5}"/>
                </a:ext>
              </a:extLst>
            </p:cNvPr>
            <p:cNvSpPr>
              <a:spLocks noChangeArrowheads="1"/>
            </p:cNvSpPr>
            <p:nvPr/>
          </p:nvSpPr>
          <p:spPr bwMode="auto">
            <a:xfrm>
              <a:off x="18515014" y="12012613"/>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h-TH"/>
            </a:p>
          </p:txBody>
        </p:sp>
      </p:grpSp>
      <p:grpSp>
        <p:nvGrpSpPr>
          <p:cNvPr id="169" name="Group 168">
            <a:extLst>
              <a:ext uri="{FF2B5EF4-FFF2-40B4-BE49-F238E27FC236}">
                <a16:creationId xmlns:a16="http://schemas.microsoft.com/office/drawing/2014/main" id="{09402475-3A1B-497F-8FD4-E1AF35A01430}"/>
              </a:ext>
            </a:extLst>
          </p:cNvPr>
          <p:cNvGrpSpPr/>
          <p:nvPr/>
        </p:nvGrpSpPr>
        <p:grpSpPr>
          <a:xfrm>
            <a:off x="229606" y="4275088"/>
            <a:ext cx="645365" cy="643204"/>
            <a:chOff x="2957512" y="9393238"/>
            <a:chExt cx="2844800" cy="2835275"/>
          </a:xfrm>
        </p:grpSpPr>
        <p:sp>
          <p:nvSpPr>
            <p:cNvPr id="170" name="Oval 169">
              <a:extLst>
                <a:ext uri="{FF2B5EF4-FFF2-40B4-BE49-F238E27FC236}">
                  <a16:creationId xmlns:a16="http://schemas.microsoft.com/office/drawing/2014/main" id="{CDAF08A7-DA3E-4FC6-9CBA-D1D173C56844}"/>
                </a:ext>
              </a:extLst>
            </p:cNvPr>
            <p:cNvSpPr>
              <a:spLocks noChangeArrowheads="1"/>
            </p:cNvSpPr>
            <p:nvPr/>
          </p:nvSpPr>
          <p:spPr bwMode="auto">
            <a:xfrm>
              <a:off x="2957512" y="9393238"/>
              <a:ext cx="2844800" cy="283527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th-TH"/>
            </a:p>
          </p:txBody>
        </p:sp>
        <p:sp>
          <p:nvSpPr>
            <p:cNvPr id="171" name="Freeform 16">
              <a:extLst>
                <a:ext uri="{FF2B5EF4-FFF2-40B4-BE49-F238E27FC236}">
                  <a16:creationId xmlns:a16="http://schemas.microsoft.com/office/drawing/2014/main" id="{455A6C89-58C4-488D-87F4-9EF9763E0FB8}"/>
                </a:ext>
              </a:extLst>
            </p:cNvPr>
            <p:cNvSpPr>
              <a:spLocks noEditPoints="1"/>
            </p:cNvSpPr>
            <p:nvPr/>
          </p:nvSpPr>
          <p:spPr bwMode="auto">
            <a:xfrm>
              <a:off x="3541712" y="10293350"/>
              <a:ext cx="1630363" cy="1181100"/>
            </a:xfrm>
            <a:custGeom>
              <a:avLst/>
              <a:gdLst>
                <a:gd name="T0" fmla="*/ 56 w 145"/>
                <a:gd name="T1" fmla="*/ 75 h 105"/>
                <a:gd name="T2" fmla="*/ 56 w 145"/>
                <a:gd name="T3" fmla="*/ 27 h 105"/>
                <a:gd name="T4" fmla="*/ 103 w 145"/>
                <a:gd name="T5" fmla="*/ 51 h 105"/>
                <a:gd name="T6" fmla="*/ 56 w 145"/>
                <a:gd name="T7" fmla="*/ 75 h 105"/>
                <a:gd name="T8" fmla="*/ 74 w 145"/>
                <a:gd name="T9" fmla="*/ 0 h 105"/>
                <a:gd name="T10" fmla="*/ 23 w 145"/>
                <a:gd name="T11" fmla="*/ 2 h 105"/>
                <a:gd name="T12" fmla="*/ 10 w 145"/>
                <a:gd name="T13" fmla="*/ 9 h 105"/>
                <a:gd name="T14" fmla="*/ 7 w 145"/>
                <a:gd name="T15" fmla="*/ 91 h 105"/>
                <a:gd name="T16" fmla="*/ 18 w 145"/>
                <a:gd name="T17" fmla="*/ 102 h 105"/>
                <a:gd name="T18" fmla="*/ 73 w 145"/>
                <a:gd name="T19" fmla="*/ 105 h 105"/>
                <a:gd name="T20" fmla="*/ 131 w 145"/>
                <a:gd name="T21" fmla="*/ 101 h 105"/>
                <a:gd name="T22" fmla="*/ 139 w 145"/>
                <a:gd name="T23" fmla="*/ 93 h 105"/>
                <a:gd name="T24" fmla="*/ 140 w 145"/>
                <a:gd name="T25" fmla="*/ 14 h 105"/>
                <a:gd name="T26" fmla="*/ 129 w 145"/>
                <a:gd name="T27" fmla="*/ 3 h 105"/>
                <a:gd name="T28" fmla="*/ 74 w 145"/>
                <a:gd name="T2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 h="105">
                  <a:moveTo>
                    <a:pt x="56" y="75"/>
                  </a:moveTo>
                  <a:cubicBezTo>
                    <a:pt x="56" y="59"/>
                    <a:pt x="56" y="43"/>
                    <a:pt x="56" y="27"/>
                  </a:cubicBezTo>
                  <a:cubicBezTo>
                    <a:pt x="72" y="35"/>
                    <a:pt x="87" y="43"/>
                    <a:pt x="103" y="51"/>
                  </a:cubicBezTo>
                  <a:cubicBezTo>
                    <a:pt x="87" y="59"/>
                    <a:pt x="72" y="67"/>
                    <a:pt x="56" y="75"/>
                  </a:cubicBezTo>
                  <a:moveTo>
                    <a:pt x="74" y="0"/>
                  </a:moveTo>
                  <a:cubicBezTo>
                    <a:pt x="54" y="0"/>
                    <a:pt x="34" y="1"/>
                    <a:pt x="23" y="2"/>
                  </a:cubicBezTo>
                  <a:cubicBezTo>
                    <a:pt x="18" y="2"/>
                    <a:pt x="13" y="5"/>
                    <a:pt x="10" y="9"/>
                  </a:cubicBezTo>
                  <a:cubicBezTo>
                    <a:pt x="0" y="20"/>
                    <a:pt x="2" y="77"/>
                    <a:pt x="7" y="91"/>
                  </a:cubicBezTo>
                  <a:cubicBezTo>
                    <a:pt x="9" y="96"/>
                    <a:pt x="13" y="100"/>
                    <a:pt x="18" y="102"/>
                  </a:cubicBezTo>
                  <a:cubicBezTo>
                    <a:pt x="24" y="104"/>
                    <a:pt x="48" y="105"/>
                    <a:pt x="73" y="105"/>
                  </a:cubicBezTo>
                  <a:cubicBezTo>
                    <a:pt x="99" y="105"/>
                    <a:pt x="126" y="104"/>
                    <a:pt x="131" y="101"/>
                  </a:cubicBezTo>
                  <a:cubicBezTo>
                    <a:pt x="135" y="99"/>
                    <a:pt x="137" y="96"/>
                    <a:pt x="139" y="93"/>
                  </a:cubicBezTo>
                  <a:cubicBezTo>
                    <a:pt x="145" y="79"/>
                    <a:pt x="145" y="28"/>
                    <a:pt x="140" y="14"/>
                  </a:cubicBezTo>
                  <a:cubicBezTo>
                    <a:pt x="138" y="8"/>
                    <a:pt x="134" y="5"/>
                    <a:pt x="129" y="3"/>
                  </a:cubicBezTo>
                  <a:cubicBezTo>
                    <a:pt x="123" y="1"/>
                    <a:pt x="99" y="0"/>
                    <a:pt x="74"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th-TH"/>
            </a:p>
          </p:txBody>
        </p:sp>
      </p:grpSp>
    </p:spTree>
    <p:extLst>
      <p:ext uri="{BB962C8B-B14F-4D97-AF65-F5344CB8AC3E}">
        <p14:creationId xmlns:p14="http://schemas.microsoft.com/office/powerpoint/2010/main" val="2100933051"/>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hyperlink" Target="https://www.bucuresti.educities.eu/" TargetMode="External"/><Relationship Id="rId3" Type="http://schemas.openxmlformats.org/officeDocument/2006/relationships/slideLayout" Target="../slideLayouts/slideLayout2.xml"/><Relationship Id="rId7" Type="http://schemas.openxmlformats.org/officeDocument/2006/relationships/hyperlink" Target="https://motionacademy.es/"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kallithea.educities.eu/" TargetMode="External"/><Relationship Id="rId5" Type="http://schemas.openxmlformats.org/officeDocument/2006/relationships/hyperlink" Target="https://www.dublin.educities.eu/" TargetMode="External"/><Relationship Id="rId4" Type="http://schemas.openxmlformats.org/officeDocument/2006/relationships/hyperlink" Target="https://www.muenchen.educities.eu/" TargetMode="External"/><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hyperlink" Target="https://www.facebook.com/groups/educitieskallithea" TargetMode="External"/><Relationship Id="rId4" Type="http://schemas.openxmlformats.org/officeDocument/2006/relationships/hyperlink" Target="https://www.kallithea.educities.eu/"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hyperlink" Target="https://www.facebook.com/groups/educitieskallithea" TargetMode="External"/><Relationship Id="rId4" Type="http://schemas.openxmlformats.org/officeDocument/2006/relationships/hyperlink" Target="https://www.kallithea.educities.eu/"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hyperlink" Target="https://www.facebook.com/groups/educitieskallithea" TargetMode="External"/><Relationship Id="rId4" Type="http://schemas.openxmlformats.org/officeDocument/2006/relationships/hyperlink" Target="https://www.kallithea.educities.eu/" TargetMode="Externa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5.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5.png"/><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5.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5.pn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1.m4a"/><Relationship Id="rId1" Type="http://schemas.microsoft.com/office/2007/relationships/media" Target="../media/media51.m4a"/><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3.m4a"/><Relationship Id="rId1" Type="http://schemas.microsoft.com/office/2007/relationships/media" Target="../media/media53.m4a"/><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13.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5.png"/><Relationship Id="rId5" Type="http://schemas.openxmlformats.org/officeDocument/2006/relationships/image" Target="../media/image14.jpeg"/><Relationship Id="rId4" Type="http://schemas.openxmlformats.org/officeDocument/2006/relationships/notesSlide" Target="../notesSlides/notesSlide2.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5.png"/><Relationship Id="rId5" Type="http://schemas.openxmlformats.org/officeDocument/2006/relationships/image" Target="../media/image16.svg"/><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5.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BCFE4-3339-41C3-AE7E-AE9B244FF47B}"/>
              </a:ext>
            </a:extLst>
          </p:cNvPr>
          <p:cNvSpPr>
            <a:spLocks noGrp="1"/>
          </p:cNvSpPr>
          <p:nvPr>
            <p:ph type="ctrTitle"/>
          </p:nvPr>
        </p:nvSpPr>
        <p:spPr>
          <a:xfrm>
            <a:off x="742388" y="540713"/>
            <a:ext cx="10934700" cy="1384995"/>
          </a:xfrm>
        </p:spPr>
        <p:txBody>
          <a:bodyPr>
            <a:noAutofit/>
          </a:bodyPr>
          <a:lstStyle/>
          <a:p>
            <a:r>
              <a:rPr lang="el-GR" dirty="0">
                <a:latin typeface="Calibri"/>
                <a:cs typeface="Calibri"/>
              </a:rPr>
              <a:t>Μαθαινω</a:t>
            </a:r>
            <a:br>
              <a:rPr lang="de-DE" dirty="0">
                <a:latin typeface="Calibri"/>
                <a:cs typeface="Calibri"/>
              </a:rPr>
            </a:br>
            <a:r>
              <a:rPr lang="el-GR" dirty="0">
                <a:latin typeface="Calibri"/>
                <a:cs typeface="Calibri"/>
              </a:rPr>
              <a:t>στην καλλιθεα</a:t>
            </a:r>
            <a:endParaRPr lang="el-GR" dirty="0">
              <a:latin typeface="Calibri" pitchFamily="34" charset="0"/>
              <a:cs typeface="Calibri" pitchFamily="34" charset="0"/>
            </a:endParaRPr>
          </a:p>
        </p:txBody>
      </p:sp>
      <p:sp>
        <p:nvSpPr>
          <p:cNvPr id="3" name="Subtitle 2">
            <a:extLst>
              <a:ext uri="{FF2B5EF4-FFF2-40B4-BE49-F238E27FC236}">
                <a16:creationId xmlns:a16="http://schemas.microsoft.com/office/drawing/2014/main" id="{2A86CC1E-E8A8-4F31-9767-52B5C08FDE1F}"/>
              </a:ext>
            </a:extLst>
          </p:cNvPr>
          <p:cNvSpPr>
            <a:spLocks noGrp="1"/>
          </p:cNvSpPr>
          <p:nvPr>
            <p:ph type="subTitle" idx="1"/>
          </p:nvPr>
        </p:nvSpPr>
        <p:spPr>
          <a:xfrm>
            <a:off x="742388" y="2032542"/>
            <a:ext cx="9939904" cy="1655762"/>
          </a:xfrm>
        </p:spPr>
        <p:txBody>
          <a:bodyPr vert="horz" lIns="91440" tIns="45720" rIns="91440" bIns="45720" rtlCol="0" anchor="t">
            <a:normAutofit/>
          </a:bodyPr>
          <a:lstStyle/>
          <a:p>
            <a:r>
              <a:rPr lang="el-GR" sz="2400" dirty="0"/>
              <a:t>Παρουσιαση της πλατφορμασ </a:t>
            </a:r>
            <a:endParaRPr lang="en-US" dirty="0"/>
          </a:p>
          <a:p>
            <a:r>
              <a:rPr lang="el-GR" sz="2400" dirty="0"/>
              <a:t>δημιουργια κοινοτητασ μαθησησ </a:t>
            </a:r>
            <a:br>
              <a:rPr lang="de-DE" sz="2400" dirty="0"/>
            </a:br>
            <a:r>
              <a:rPr lang="el-GR" sz="2400" dirty="0"/>
              <a:t>σε τοπικο επιπεδο</a:t>
            </a:r>
          </a:p>
        </p:txBody>
      </p:sp>
      <p:pic>
        <p:nvPicPr>
          <p:cNvPr id="5" name="Εικόνα 4" descr="Εικόνα που περιέχει κείμενο&#10;&#10;Περιγραφή που δημιουργήθηκε αυτόματα">
            <a:extLst>
              <a:ext uri="{FF2B5EF4-FFF2-40B4-BE49-F238E27FC236}">
                <a16:creationId xmlns:a16="http://schemas.microsoft.com/office/drawing/2014/main" id="{9FEC5C84-8337-40FE-B862-802C13F7A1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4906" y="1791180"/>
            <a:ext cx="3057591" cy="628235"/>
          </a:xfrm>
          <a:prstGeom prst="rect">
            <a:avLst/>
          </a:prstGeom>
        </p:spPr>
      </p:pic>
      <p:pic>
        <p:nvPicPr>
          <p:cNvPr id="7" name="Εικόνα 6">
            <a:extLst>
              <a:ext uri="{FF2B5EF4-FFF2-40B4-BE49-F238E27FC236}">
                <a16:creationId xmlns:a16="http://schemas.microsoft.com/office/drawing/2014/main" id="{81C7688F-81D1-4D3D-8596-525E80DFED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28" y="5788055"/>
            <a:ext cx="2964485" cy="887182"/>
          </a:xfrm>
          <a:prstGeom prst="rect">
            <a:avLst/>
          </a:prstGeom>
          <a:solidFill>
            <a:schemeClr val="tx1"/>
          </a:solidFill>
        </p:spPr>
      </p:pic>
      <p:pic>
        <p:nvPicPr>
          <p:cNvPr id="9" name="Εικόνα 8" descr="Εικόνα που περιέχει κείμενο, clipart&#10;&#10;Περιγραφή που δημιουργήθηκε αυτόματα">
            <a:extLst>
              <a:ext uri="{FF2B5EF4-FFF2-40B4-BE49-F238E27FC236}">
                <a16:creationId xmlns:a16="http://schemas.microsoft.com/office/drawing/2014/main" id="{01B82C53-9375-4FB3-90B1-75F5489F5D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2495" y="4732272"/>
            <a:ext cx="4734128" cy="1942965"/>
          </a:xfrm>
          <a:prstGeom prst="rect">
            <a:avLst/>
          </a:prstGeom>
        </p:spPr>
      </p:pic>
      <p:pic>
        <p:nvPicPr>
          <p:cNvPr id="15" name="Ήχος 14">
            <a:hlinkClick r:id="" action="ppaction://media"/>
            <a:extLst>
              <a:ext uri="{FF2B5EF4-FFF2-40B4-BE49-F238E27FC236}">
                <a16:creationId xmlns:a16="http://schemas.microsoft.com/office/drawing/2014/main" id="{77593DAF-3461-43A3-970C-664319C7B5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
        <p:nvSpPr>
          <p:cNvPr id="4" name="Rectangle 2">
            <a:extLst>
              <a:ext uri="{FF2B5EF4-FFF2-40B4-BE49-F238E27FC236}">
                <a16:creationId xmlns:a16="http://schemas.microsoft.com/office/drawing/2014/main" id="{B88F88C9-8554-4368-B052-9D7FBC1D2D15}"/>
              </a:ext>
            </a:extLst>
          </p:cNvPr>
          <p:cNvSpPr>
            <a:spLocks noChangeArrowheads="1"/>
          </p:cNvSpPr>
          <p:nvPr/>
        </p:nvSpPr>
        <p:spPr bwMode="auto">
          <a:xfrm>
            <a:off x="8154906" y="431900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pic>
        <p:nvPicPr>
          <p:cNvPr id="1025" name="Picture 12">
            <a:extLst>
              <a:ext uri="{FF2B5EF4-FFF2-40B4-BE49-F238E27FC236}">
                <a16:creationId xmlns:a16="http://schemas.microsoft.com/office/drawing/2014/main" id="{ED54791D-E37B-4FAB-88ED-0FD011F642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4906" y="4176411"/>
            <a:ext cx="1428750" cy="495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EACA97C9-E3DD-4BFC-AB12-978EAE3D7B1C}"/>
              </a:ext>
            </a:extLst>
          </p:cNvPr>
          <p:cNvSpPr>
            <a:spLocks noChangeArrowheads="1"/>
          </p:cNvSpPr>
          <p:nvPr/>
        </p:nvSpPr>
        <p:spPr bwMode="auto">
          <a:xfrm>
            <a:off x="8061799" y="4775104"/>
            <a:ext cx="403155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1200" dirty="0">
                <a:effectLst/>
                <a:latin typeface="Calibri" panose="020F0502020204030204" pitchFamily="34" charset="0"/>
                <a:ea typeface="Calibri" panose="020F0502020204030204" pitchFamily="34" charset="0"/>
                <a:cs typeface="Arial" panose="020B0604020202020204" pitchFamily="34" charset="0"/>
              </a:rPr>
              <a:t>CC BY</a:t>
            </a:r>
            <a:r>
              <a:rPr lang="el-GR" sz="1200" dirty="0">
                <a:effectLst/>
                <a:latin typeface="Calibri" panose="020F0502020204030204" pitchFamily="34" charset="0"/>
                <a:ea typeface="Calibri" panose="020F0502020204030204" pitchFamily="34" charset="0"/>
                <a:cs typeface="Arial" panose="020B0604020202020204" pitchFamily="34" charset="0"/>
              </a:rPr>
              <a:t>-</a:t>
            </a:r>
            <a:r>
              <a:rPr lang="en-GB" sz="1200" dirty="0">
                <a:effectLst/>
                <a:latin typeface="Calibri" panose="020F0502020204030204" pitchFamily="34" charset="0"/>
                <a:ea typeface="Calibri" panose="020F0502020204030204" pitchFamily="34" charset="0"/>
                <a:cs typeface="Arial" panose="020B0604020202020204" pitchFamily="34" charset="0"/>
              </a:rPr>
              <a:t>NC</a:t>
            </a:r>
            <a:r>
              <a:rPr lang="el-GR" sz="1200" dirty="0">
                <a:effectLst/>
                <a:latin typeface="Calibri" panose="020F0502020204030204" pitchFamily="34" charset="0"/>
                <a:ea typeface="Calibri" panose="020F0502020204030204" pitchFamily="34" charset="0"/>
                <a:cs typeface="Arial" panose="020B0604020202020204" pitchFamily="34" charset="0"/>
              </a:rPr>
              <a:t>-</a:t>
            </a:r>
            <a:r>
              <a:rPr lang="en-GB" sz="1200" dirty="0">
                <a:effectLst/>
                <a:latin typeface="Calibri" panose="020F0502020204030204" pitchFamily="34" charset="0"/>
                <a:ea typeface="Calibri" panose="020F0502020204030204" pitchFamily="34" charset="0"/>
                <a:cs typeface="Arial" panose="020B0604020202020204" pitchFamily="34" charset="0"/>
              </a:rPr>
              <a:t>SA</a:t>
            </a:r>
            <a:r>
              <a:rPr lang="el-GR" sz="1200" dirty="0">
                <a:effectLst/>
                <a:latin typeface="Calibri" panose="020F0502020204030204" pitchFamily="34" charset="0"/>
                <a:ea typeface="Calibri" panose="020F0502020204030204" pitchFamily="34" charset="0"/>
                <a:cs typeface="Arial" panose="020B0604020202020204" pitchFamily="34" charset="0"/>
              </a:rPr>
              <a:t>: Αυτή η άδεια επιτρέπει στους χρήστες να </a:t>
            </a:r>
            <a:br>
              <a:rPr lang="de-DE" sz="1200" dirty="0">
                <a:effectLst/>
                <a:latin typeface="Calibri" panose="020F0502020204030204" pitchFamily="34" charset="0"/>
                <a:ea typeface="Calibri" panose="020F0502020204030204" pitchFamily="34" charset="0"/>
                <a:cs typeface="Arial" panose="020B0604020202020204" pitchFamily="34" charset="0"/>
              </a:rPr>
            </a:br>
            <a:r>
              <a:rPr lang="el-GR" sz="1200" dirty="0">
                <a:effectLst/>
                <a:latin typeface="Calibri" panose="020F0502020204030204" pitchFamily="34" charset="0"/>
                <a:ea typeface="Calibri" panose="020F0502020204030204" pitchFamily="34" charset="0"/>
                <a:cs typeface="Arial" panose="020B0604020202020204" pitchFamily="34" charset="0"/>
              </a:rPr>
              <a:t>διανέμουν, να προσαρμόσουν και να αξιοποιήσουν το υλικό </a:t>
            </a:r>
            <a:br>
              <a:rPr lang="de-DE" sz="1200" dirty="0">
                <a:effectLst/>
                <a:latin typeface="Calibri" panose="020F0502020204030204" pitchFamily="34" charset="0"/>
                <a:ea typeface="Calibri" panose="020F0502020204030204" pitchFamily="34" charset="0"/>
                <a:cs typeface="Arial" panose="020B0604020202020204" pitchFamily="34" charset="0"/>
              </a:rPr>
            </a:br>
            <a:r>
              <a:rPr lang="el-GR" sz="1200" dirty="0">
                <a:effectLst/>
                <a:latin typeface="Calibri" panose="020F0502020204030204" pitchFamily="34" charset="0"/>
                <a:ea typeface="Calibri" panose="020F0502020204030204" pitchFamily="34" charset="0"/>
                <a:cs typeface="Arial" panose="020B0604020202020204" pitchFamily="34" charset="0"/>
              </a:rPr>
              <a:t>σε οποιοδήποτε μέσο ή μορφή μόνο για μη εμπορικούς </a:t>
            </a:r>
            <a:br>
              <a:rPr lang="de-DE" sz="1200" dirty="0">
                <a:effectLst/>
                <a:latin typeface="Calibri" panose="020F0502020204030204" pitchFamily="34" charset="0"/>
                <a:ea typeface="Calibri" panose="020F0502020204030204" pitchFamily="34" charset="0"/>
                <a:cs typeface="Arial" panose="020B0604020202020204" pitchFamily="34" charset="0"/>
              </a:rPr>
            </a:br>
            <a:r>
              <a:rPr lang="el-GR" sz="1200" dirty="0">
                <a:effectLst/>
                <a:latin typeface="Calibri" panose="020F0502020204030204" pitchFamily="34" charset="0"/>
                <a:ea typeface="Calibri" panose="020F0502020204030204" pitchFamily="34" charset="0"/>
                <a:cs typeface="Arial" panose="020B0604020202020204" pitchFamily="34" charset="0"/>
              </a:rPr>
              <a:t>σκοπούς και μόνο εφόσον αναφερθεί ο δημιουργός. Εάν </a:t>
            </a:r>
            <a:br>
              <a:rPr lang="de-DE" sz="1200" dirty="0">
                <a:effectLst/>
                <a:latin typeface="Calibri" panose="020F0502020204030204" pitchFamily="34" charset="0"/>
                <a:ea typeface="Calibri" panose="020F0502020204030204" pitchFamily="34" charset="0"/>
                <a:cs typeface="Arial" panose="020B0604020202020204" pitchFamily="34" charset="0"/>
              </a:rPr>
            </a:br>
            <a:r>
              <a:rPr lang="el-GR" sz="1200" dirty="0">
                <a:effectLst/>
                <a:latin typeface="Calibri" panose="020F0502020204030204" pitchFamily="34" charset="0"/>
                <a:ea typeface="Calibri" panose="020F0502020204030204" pitchFamily="34" charset="0"/>
                <a:cs typeface="Arial" panose="020B0604020202020204" pitchFamily="34" charset="0"/>
              </a:rPr>
              <a:t>κάνετε προσαρμογή ή βασιστείτε πάνω στο παρόν υλικό, </a:t>
            </a:r>
            <a:br>
              <a:rPr lang="de-DE" sz="1200" dirty="0">
                <a:effectLst/>
                <a:latin typeface="Calibri" panose="020F0502020204030204" pitchFamily="34" charset="0"/>
                <a:ea typeface="Calibri" panose="020F0502020204030204" pitchFamily="34" charset="0"/>
                <a:cs typeface="Arial" panose="020B0604020202020204" pitchFamily="34" charset="0"/>
              </a:rPr>
            </a:br>
            <a:r>
              <a:rPr lang="el-GR" sz="1200" dirty="0">
                <a:effectLst/>
                <a:latin typeface="Calibri" panose="020F0502020204030204" pitchFamily="34" charset="0"/>
                <a:ea typeface="Calibri" panose="020F0502020204030204" pitchFamily="34" charset="0"/>
                <a:cs typeface="Arial" panose="020B0604020202020204" pitchFamily="34" charset="0"/>
              </a:rPr>
              <a:t>πρέπει να παραχωρήσετε την ίδια άδεια στο τροποποιημένο </a:t>
            </a:r>
            <a:br>
              <a:rPr lang="de-DE" sz="1200" dirty="0">
                <a:effectLst/>
                <a:latin typeface="Calibri" panose="020F0502020204030204" pitchFamily="34" charset="0"/>
                <a:ea typeface="Calibri" panose="020F0502020204030204" pitchFamily="34" charset="0"/>
                <a:cs typeface="Arial" panose="020B0604020202020204" pitchFamily="34" charset="0"/>
              </a:rPr>
            </a:br>
            <a:r>
              <a:rPr lang="el-GR" sz="1200" dirty="0">
                <a:effectLst/>
                <a:latin typeface="Calibri" panose="020F0502020204030204" pitchFamily="34" charset="0"/>
                <a:ea typeface="Calibri" panose="020F0502020204030204" pitchFamily="34" charset="0"/>
                <a:cs typeface="Arial" panose="020B0604020202020204" pitchFamily="34" charset="0"/>
              </a:rPr>
              <a:t>υλικό με τους ίδιους όρους.</a:t>
            </a:r>
            <a:endParaRPr kumimoji="0" lang="en-GB" altLang="de-DE" sz="1200" b="0" i="0" u="none" strike="noStrike" cap="none" normalizeH="0" baseline="0" dirty="0">
              <a:ln>
                <a:noFill/>
              </a:ln>
              <a:effectLst/>
              <a:latin typeface="Arial" panose="020B0604020202020204" pitchFamily="34" charset="0"/>
            </a:endParaRPr>
          </a:p>
        </p:txBody>
      </p:sp>
      <p:sp>
        <p:nvSpPr>
          <p:cNvPr id="12" name="Textfeld 11">
            <a:extLst>
              <a:ext uri="{FF2B5EF4-FFF2-40B4-BE49-F238E27FC236}">
                <a16:creationId xmlns:a16="http://schemas.microsoft.com/office/drawing/2014/main" id="{F342D703-2FF9-4767-BDA8-DC83C9A541D8}"/>
              </a:ext>
            </a:extLst>
          </p:cNvPr>
          <p:cNvSpPr txBox="1"/>
          <p:nvPr/>
        </p:nvSpPr>
        <p:spPr>
          <a:xfrm>
            <a:off x="8061799" y="2630570"/>
            <a:ext cx="4116729" cy="1200329"/>
          </a:xfrm>
          <a:prstGeom prst="rect">
            <a:avLst/>
          </a:prstGeom>
          <a:noFill/>
        </p:spPr>
        <p:txBody>
          <a:bodyPr wrap="square">
            <a:spAutoFit/>
          </a:bodyPr>
          <a:lstStyle/>
          <a:p>
            <a:r>
              <a:rPr lang="el-GR" sz="1200" dirty="0">
                <a:effectLst/>
                <a:latin typeface="Arial" panose="020B0604020202020204" pitchFamily="34" charset="0"/>
              </a:rPr>
              <a:t>Η υποστήριξη της Ευρωπαϊκής Επιτροπής στην παραγωγή της παρούσας έκδοσης δεν συνιστά αποδοχή του</a:t>
            </a:r>
            <a:r>
              <a:rPr lang="de-DE" sz="1200" dirty="0">
                <a:effectLst/>
                <a:latin typeface="Arial" panose="020B0604020202020204" pitchFamily="34" charset="0"/>
              </a:rPr>
              <a:t> </a:t>
            </a:r>
            <a:r>
              <a:rPr lang="el-GR" sz="1200" dirty="0">
                <a:effectLst/>
                <a:latin typeface="Arial" panose="020B0604020202020204" pitchFamily="34" charset="0"/>
              </a:rPr>
              <a:t>περιεχομένου, το οποίο αντικατοπτρίζει αποκλειστικά τις απόψεις των συντακτών, και η Επιτροπή δεν μπορεί να αναλάβει την ευθύνη για οποιαδήποτε χρήση των πληροφοριών που περιέχονται σε αυτήν</a:t>
            </a:r>
            <a:endParaRPr lang="de-DE" sz="1200" dirty="0"/>
          </a:p>
        </p:txBody>
      </p:sp>
    </p:spTree>
    <p:extLst>
      <p:ext uri="{BB962C8B-B14F-4D97-AF65-F5344CB8AC3E}">
        <p14:creationId xmlns:p14="http://schemas.microsoft.com/office/powerpoint/2010/main" val="3232544732"/>
      </p:ext>
    </p:extLst>
  </p:cSld>
  <p:clrMapOvr>
    <a:masterClrMapping/>
  </p:clrMapOvr>
  <mc:AlternateContent xmlns:mc="http://schemas.openxmlformats.org/markup-compatibility/2006" xmlns:p14="http://schemas.microsoft.com/office/powerpoint/2010/main">
    <mc:Choice Requires="p14">
      <p:transition spd="slow" p14:dur="2000" advTm="11457"/>
    </mc:Choice>
    <mc:Fallback xmlns="">
      <p:transition spd="slow" advTm="11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0165C4-B0F3-4A58-8FC3-10A87B48DDAD}"/>
              </a:ext>
            </a:extLst>
          </p:cNvPr>
          <p:cNvSpPr>
            <a:spLocks noGrp="1"/>
          </p:cNvSpPr>
          <p:nvPr>
            <p:ph type="title"/>
          </p:nvPr>
        </p:nvSpPr>
        <p:spPr>
          <a:xfrm>
            <a:off x="1913794" y="633057"/>
            <a:ext cx="9684377" cy="747790"/>
          </a:xfrm>
        </p:spPr>
        <p:txBody>
          <a:bodyPr/>
          <a:lstStyle/>
          <a:p>
            <a:r>
              <a:rPr lang="el-GR" dirty="0"/>
              <a:t>Δια </a:t>
            </a:r>
            <a:r>
              <a:rPr lang="el-GR" dirty="0" err="1"/>
              <a:t>βιου</a:t>
            </a:r>
            <a:r>
              <a:rPr lang="el-GR" dirty="0"/>
              <a:t> </a:t>
            </a:r>
            <a:r>
              <a:rPr lang="el-GR" dirty="0" err="1"/>
              <a:t>μαθηση</a:t>
            </a:r>
            <a:endParaRPr lang="el-GR" dirty="0"/>
          </a:p>
        </p:txBody>
      </p:sp>
      <p:sp>
        <p:nvSpPr>
          <p:cNvPr id="3" name="Θέση περιεχομένου 2">
            <a:extLst>
              <a:ext uri="{FF2B5EF4-FFF2-40B4-BE49-F238E27FC236}">
                <a16:creationId xmlns:a16="http://schemas.microsoft.com/office/drawing/2014/main" id="{1F312A3E-C585-4A1A-B169-26618D90E2D3}"/>
              </a:ext>
            </a:extLst>
          </p:cNvPr>
          <p:cNvSpPr>
            <a:spLocks noGrp="1"/>
          </p:cNvSpPr>
          <p:nvPr>
            <p:ph idx="1"/>
          </p:nvPr>
        </p:nvSpPr>
        <p:spPr>
          <a:xfrm>
            <a:off x="1914046" y="1746607"/>
            <a:ext cx="9684125" cy="4435120"/>
          </a:xfrm>
        </p:spPr>
        <p:txBody>
          <a:bodyPr vert="horz" lIns="91440" tIns="45720" rIns="91440" bIns="45720" rtlCol="0" anchor="t">
            <a:normAutofit/>
          </a:bodyPr>
          <a:lstStyle/>
          <a:p>
            <a:r>
              <a:rPr lang="el-GR" sz="1800" dirty="0">
                <a:ea typeface="+mn-lt"/>
                <a:cs typeface="+mn-lt"/>
              </a:rPr>
              <a:t>Το </a:t>
            </a:r>
            <a:r>
              <a:rPr lang="en-US" sz="1800" dirty="0">
                <a:ea typeface="+mn-lt"/>
                <a:cs typeface="+mn-lt"/>
              </a:rPr>
              <a:t>CONNECT </a:t>
            </a:r>
            <a:r>
              <a:rPr lang="el-GR" sz="1800" dirty="0">
                <a:ea typeface="+mn-lt"/>
                <a:cs typeface="+mn-lt"/>
              </a:rPr>
              <a:t>επικεντρώνεται στην δια βίου μάθηση για τους ενήλικες ως μια οικονομική και κοινωνική απάντηση στις αλλαγές που αφορούν την τεχνολογία και την μεταβαλλόμενη φύση </a:t>
            </a:r>
            <a:r>
              <a:rPr lang="el-GR" sz="1800">
                <a:ea typeface="+mn-lt"/>
                <a:cs typeface="+mn-lt"/>
              </a:rPr>
              <a:t>της απασχόλησης και των θέσεων εργασίας, δίνοντας έμφαση στην ανάγκη των ατόμων να αναβαθμίζουν τις δεξιότητες και τις γνώσεις ώστε να αντιμετωπίσουν αυτές τις αλλαγές.</a:t>
            </a:r>
          </a:p>
          <a:p>
            <a:r>
              <a:rPr lang="el-GR" sz="1800" dirty="0">
                <a:ea typeface="+mn-lt"/>
                <a:cs typeface="+mn-lt"/>
              </a:rPr>
              <a:t>Η μάθηση θα πρέπει να θεωρείται ως μία φυσική δραστηριότητα που πραγματοποιείται ανεξαρτήτως  της συμμετοχής σε επίσημα εκπαιδευτικά προγράμματα.</a:t>
            </a:r>
          </a:p>
        </p:txBody>
      </p:sp>
      <p:pic>
        <p:nvPicPr>
          <p:cNvPr id="5" name="Ήχος 4">
            <a:hlinkClick r:id="" action="ppaction://media"/>
            <a:extLst>
              <a:ext uri="{FF2B5EF4-FFF2-40B4-BE49-F238E27FC236}">
                <a16:creationId xmlns:a16="http://schemas.microsoft.com/office/drawing/2014/main" id="{33D6C7C3-0326-41D3-BEB5-1ACBBB800B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26370062"/>
      </p:ext>
    </p:extLst>
  </p:cSld>
  <p:clrMapOvr>
    <a:masterClrMapping/>
  </p:clrMapOvr>
  <mc:AlternateContent xmlns:mc="http://schemas.openxmlformats.org/markup-compatibility/2006" xmlns:p14="http://schemas.microsoft.com/office/powerpoint/2010/main">
    <mc:Choice Requires="p14">
      <p:transition spd="slow" p14:dur="2000" advTm="35844"/>
    </mc:Choice>
    <mc:Fallback xmlns="">
      <p:transition spd="slow" advTm="35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B13507-2A1B-43F9-99E9-3B2186977DEE}"/>
              </a:ext>
            </a:extLst>
          </p:cNvPr>
          <p:cNvSpPr>
            <a:spLocks noGrp="1"/>
          </p:cNvSpPr>
          <p:nvPr>
            <p:ph type="title"/>
          </p:nvPr>
        </p:nvSpPr>
        <p:spPr>
          <a:xfrm>
            <a:off x="1923571" y="291789"/>
            <a:ext cx="9684377" cy="814698"/>
          </a:xfrm>
        </p:spPr>
        <p:txBody>
          <a:bodyPr/>
          <a:lstStyle/>
          <a:p>
            <a:r>
              <a:rPr lang="el-GR" dirty="0" err="1"/>
              <a:t>Ψηφιακοσ</a:t>
            </a:r>
            <a:r>
              <a:rPr lang="el-GR" dirty="0"/>
              <a:t> </a:t>
            </a:r>
            <a:r>
              <a:rPr lang="el-GR" dirty="0" err="1"/>
              <a:t>αλφαβητισμοσ</a:t>
            </a:r>
            <a:endParaRPr lang="el-GR" dirty="0"/>
          </a:p>
        </p:txBody>
      </p:sp>
      <p:sp>
        <p:nvSpPr>
          <p:cNvPr id="3" name="Θέση περιεχομένου 2">
            <a:extLst>
              <a:ext uri="{FF2B5EF4-FFF2-40B4-BE49-F238E27FC236}">
                <a16:creationId xmlns:a16="http://schemas.microsoft.com/office/drawing/2014/main" id="{59AF8693-F9E7-45C9-93AD-14CE79A267DD}"/>
              </a:ext>
            </a:extLst>
          </p:cNvPr>
          <p:cNvSpPr>
            <a:spLocks noGrp="1"/>
          </p:cNvSpPr>
          <p:nvPr>
            <p:ph idx="1"/>
          </p:nvPr>
        </p:nvSpPr>
        <p:spPr>
          <a:xfrm>
            <a:off x="1837307" y="1428237"/>
            <a:ext cx="9832751" cy="4761217"/>
          </a:xfrm>
        </p:spPr>
        <p:txBody>
          <a:bodyPr vert="horz" lIns="91440" tIns="45720" rIns="91440" bIns="45720" rtlCol="0" anchor="t">
            <a:normAutofit/>
          </a:bodyPr>
          <a:lstStyle/>
          <a:p>
            <a:r>
              <a:rPr lang="el-GR" sz="1800" dirty="0">
                <a:ea typeface="+mn-lt"/>
                <a:cs typeface="+mn-lt"/>
              </a:rPr>
              <a:t>Η διάδοση και η σημαντικότητα των νέων τεχνολογιών και της ψηφιοποίησης έχουν οδηγήσει </a:t>
            </a:r>
            <a:r>
              <a:rPr lang="el-GR" sz="1800">
                <a:ea typeface="+mn-lt"/>
                <a:cs typeface="+mn-lt"/>
              </a:rPr>
              <a:t>την τελευταία δεκαετία σε μία επικέντρωση στην σημαντικότητα του ψηφιακού </a:t>
            </a:r>
            <a:r>
              <a:rPr lang="el-GR" sz="1800" err="1">
                <a:ea typeface="+mn-lt"/>
                <a:cs typeface="+mn-lt"/>
              </a:rPr>
              <a:t>γραμματισμού</a:t>
            </a:r>
            <a:r>
              <a:rPr lang="el-GR" sz="1800" dirty="0">
                <a:ea typeface="+mn-lt"/>
                <a:cs typeface="+mn-lt"/>
              </a:rPr>
              <a:t>, τόσο για την απασχόληση όσο και ως εργαλείο μάθησης. </a:t>
            </a:r>
            <a:endParaRPr lang="el-GR"/>
          </a:p>
          <a:p>
            <a:r>
              <a:rPr lang="el-GR" sz="1800">
                <a:ea typeface="+mn-lt"/>
                <a:cs typeface="+mn-lt"/>
              </a:rPr>
              <a:t>Παρόλο που τα πλαίσια για τις ψηφιακές </a:t>
            </a:r>
            <a:r>
              <a:rPr lang="el-GR" sz="1800" dirty="0">
                <a:ea typeface="+mn-lt"/>
                <a:cs typeface="+mn-lt"/>
              </a:rPr>
              <a:t>δεξιότητες και ικανότητες εξελίσσονται με γρήγορους ρυθμούς, αυτό που είναι ίσως και το πιο σημαντικό εδώ είναι η έμφαση στην οικοδόμηση νέας </a:t>
            </a:r>
            <a:r>
              <a:rPr lang="el-GR" sz="1800">
                <a:ea typeface="+mn-lt"/>
                <a:cs typeface="+mn-lt"/>
              </a:rPr>
              <a:t>γνώσης και της κοινωνικής δράσης( αν και οι απόψεις για το τι είναι εποικοδομητικό μπορεί να </a:t>
            </a:r>
            <a:r>
              <a:rPr lang="el-GR" sz="1800" dirty="0">
                <a:ea typeface="+mn-lt"/>
                <a:cs typeface="+mn-lt"/>
              </a:rPr>
              <a:t>διαφέρουν).</a:t>
            </a:r>
            <a:endParaRPr lang="el-GR"/>
          </a:p>
        </p:txBody>
      </p:sp>
      <p:pic>
        <p:nvPicPr>
          <p:cNvPr id="8" name="Ήχος 7">
            <a:hlinkClick r:id="" action="ppaction://media"/>
            <a:extLst>
              <a:ext uri="{FF2B5EF4-FFF2-40B4-BE49-F238E27FC236}">
                <a16:creationId xmlns:a16="http://schemas.microsoft.com/office/drawing/2014/main" id="{D0FF0BF1-F994-4AD9-81BE-8170694571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48288681"/>
      </p:ext>
    </p:extLst>
  </p:cSld>
  <p:clrMapOvr>
    <a:masterClrMapping/>
  </p:clrMapOvr>
  <mc:AlternateContent xmlns:mc="http://schemas.openxmlformats.org/markup-compatibility/2006" xmlns:p14="http://schemas.microsoft.com/office/powerpoint/2010/main">
    <mc:Choice Requires="p14">
      <p:transition spd="slow" p14:dur="2000" advTm="35882"/>
    </mc:Choice>
    <mc:Fallback xmlns="">
      <p:transition spd="slow" advTm="35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B13507-2A1B-43F9-99E9-3B2186977DEE}"/>
              </a:ext>
            </a:extLst>
          </p:cNvPr>
          <p:cNvSpPr>
            <a:spLocks noGrp="1"/>
          </p:cNvSpPr>
          <p:nvPr>
            <p:ph type="title"/>
          </p:nvPr>
        </p:nvSpPr>
        <p:spPr>
          <a:xfrm>
            <a:off x="1918682" y="380999"/>
            <a:ext cx="9684377" cy="730780"/>
          </a:xfrm>
        </p:spPr>
        <p:txBody>
          <a:bodyPr>
            <a:normAutofit/>
          </a:bodyPr>
          <a:lstStyle/>
          <a:p>
            <a:r>
              <a:rPr lang="el-GR" dirty="0" err="1"/>
              <a:t>Οικοσυστημα</a:t>
            </a:r>
            <a:r>
              <a:rPr lang="el-GR" dirty="0"/>
              <a:t> </a:t>
            </a:r>
            <a:r>
              <a:rPr lang="el-GR" dirty="0" err="1"/>
              <a:t>μαθησησ</a:t>
            </a:r>
            <a:endParaRPr lang="el-GR" dirty="0"/>
          </a:p>
        </p:txBody>
      </p:sp>
      <p:sp>
        <p:nvSpPr>
          <p:cNvPr id="3" name="Θέση περιεχομένου 2">
            <a:extLst>
              <a:ext uri="{FF2B5EF4-FFF2-40B4-BE49-F238E27FC236}">
                <a16:creationId xmlns:a16="http://schemas.microsoft.com/office/drawing/2014/main" id="{59AF8693-F9E7-45C9-93AD-14CE79A267DD}"/>
              </a:ext>
            </a:extLst>
          </p:cNvPr>
          <p:cNvSpPr>
            <a:spLocks noGrp="1"/>
          </p:cNvSpPr>
          <p:nvPr>
            <p:ph idx="1"/>
          </p:nvPr>
        </p:nvSpPr>
        <p:spPr>
          <a:xfrm>
            <a:off x="1923571" y="1715784"/>
            <a:ext cx="9674600" cy="4761217"/>
          </a:xfrm>
        </p:spPr>
        <p:txBody>
          <a:bodyPr vert="horz" lIns="91440" tIns="45720" rIns="91440" bIns="45720" rtlCol="0" anchor="t">
            <a:normAutofit/>
          </a:bodyPr>
          <a:lstStyle/>
          <a:p>
            <a:r>
              <a:rPr lang="el-GR" sz="1800" dirty="0">
                <a:ea typeface="+mn-lt"/>
                <a:cs typeface="+mn-lt"/>
              </a:rPr>
              <a:t>Το οικοσύστημα μάθησης αναφέρεται σαν έννοια ως «οι άνθρωποι, οι δομές, οι αξίες, οι οργανισμοί, οι συναλλαγές που συμπεριλαμβάνουν τον πειραματισμό, την αξιολόγηση, τα στοιχεία, την αλλαγή πολιτικής, την κατανομή των πόρων και την μεταστροφή των στάσεων…»</a:t>
            </a:r>
          </a:p>
          <a:p>
            <a:r>
              <a:rPr lang="el-GR" sz="1800" dirty="0">
                <a:ea typeface="+mn-lt"/>
                <a:cs typeface="+mn-lt"/>
              </a:rPr>
              <a:t>Δύο πράγματα ξεχωρίσουν από αυτό τον ορισμό</a:t>
            </a:r>
            <a:r>
              <a:rPr lang="en-US" sz="1800" dirty="0">
                <a:ea typeface="+mn-lt"/>
                <a:cs typeface="+mn-lt"/>
              </a:rPr>
              <a:t>:</a:t>
            </a:r>
            <a:r>
              <a:rPr lang="el-GR" sz="1800" dirty="0">
                <a:ea typeface="+mn-lt"/>
                <a:cs typeface="+mn-lt"/>
              </a:rPr>
              <a:t> πρώτον, η σημαντικότητα των ανθρώπων και της αλληλεπίδρασης μεταξύ τους και δεύτερον, η μεταβαλλόμενη φύση ενός τέτοιου οικοσυστήματος.</a:t>
            </a:r>
            <a:endParaRPr lang="el-GR" sz="1800" dirty="0"/>
          </a:p>
        </p:txBody>
      </p:sp>
      <p:pic>
        <p:nvPicPr>
          <p:cNvPr id="5" name="Ήχος 4">
            <a:hlinkClick r:id="" action="ppaction://media"/>
            <a:extLst>
              <a:ext uri="{FF2B5EF4-FFF2-40B4-BE49-F238E27FC236}">
                <a16:creationId xmlns:a16="http://schemas.microsoft.com/office/drawing/2014/main" id="{8B2D6D01-2872-416D-9A57-52409E10B8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47750317"/>
      </p:ext>
    </p:extLst>
  </p:cSld>
  <p:clrMapOvr>
    <a:masterClrMapping/>
  </p:clrMapOvr>
  <mc:AlternateContent xmlns:mc="http://schemas.openxmlformats.org/markup-compatibility/2006" xmlns:p14="http://schemas.microsoft.com/office/powerpoint/2010/main">
    <mc:Choice Requires="p14">
      <p:transition spd="slow" p14:dur="2000" advTm="37498"/>
    </mc:Choice>
    <mc:Fallback xmlns="">
      <p:transition spd="slow" advTm="37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A8E7B4D-9558-4F06-AEFF-514DF274D5D0}"/>
              </a:ext>
            </a:extLst>
          </p:cNvPr>
          <p:cNvSpPr>
            <a:spLocks noGrp="1"/>
          </p:cNvSpPr>
          <p:nvPr>
            <p:ph type="title"/>
          </p:nvPr>
        </p:nvSpPr>
        <p:spPr>
          <a:xfrm>
            <a:off x="1923571" y="161923"/>
            <a:ext cx="9684377" cy="1042869"/>
          </a:xfrm>
        </p:spPr>
        <p:txBody>
          <a:bodyPr>
            <a:normAutofit fontScale="90000"/>
          </a:bodyPr>
          <a:lstStyle/>
          <a:p>
            <a:r>
              <a:rPr lang="el-GR" dirty="0">
                <a:ea typeface="+mj-lt"/>
                <a:cs typeface="+mj-lt"/>
              </a:rPr>
              <a:t> </a:t>
            </a:r>
            <a:r>
              <a:rPr lang="el-GR" dirty="0" err="1">
                <a:ea typeface="+mj-lt"/>
                <a:cs typeface="+mj-lt"/>
              </a:rPr>
              <a:t>συνδεδεμενη</a:t>
            </a:r>
            <a:r>
              <a:rPr lang="el-GR" dirty="0">
                <a:ea typeface="+mj-lt"/>
                <a:cs typeface="+mj-lt"/>
              </a:rPr>
              <a:t> </a:t>
            </a:r>
            <a:r>
              <a:rPr lang="el-GR" dirty="0" err="1">
                <a:ea typeface="+mj-lt"/>
                <a:cs typeface="+mj-lt"/>
              </a:rPr>
              <a:t>μαθηση</a:t>
            </a:r>
            <a:r>
              <a:rPr lang="el-GR" dirty="0">
                <a:ea typeface="+mj-lt"/>
                <a:cs typeface="+mj-lt"/>
              </a:rPr>
              <a:t> και </a:t>
            </a:r>
            <a:r>
              <a:rPr lang="el-GR" dirty="0" err="1">
                <a:ea typeface="+mj-lt"/>
                <a:cs typeface="+mj-lt"/>
              </a:rPr>
              <a:t>πολεισ</a:t>
            </a:r>
            <a:r>
              <a:rPr lang="el-GR" dirty="0">
                <a:ea typeface="+mj-lt"/>
                <a:cs typeface="+mj-lt"/>
              </a:rPr>
              <a:t> που </a:t>
            </a:r>
            <a:r>
              <a:rPr lang="el-GR" dirty="0" err="1">
                <a:ea typeface="+mj-lt"/>
                <a:cs typeface="+mj-lt"/>
              </a:rPr>
              <a:t>μαθαινουν</a:t>
            </a:r>
            <a:endParaRPr lang="el-GR" dirty="0"/>
          </a:p>
        </p:txBody>
      </p:sp>
      <p:sp>
        <p:nvSpPr>
          <p:cNvPr id="3" name="Θέση περιεχομένου 2">
            <a:extLst>
              <a:ext uri="{FF2B5EF4-FFF2-40B4-BE49-F238E27FC236}">
                <a16:creationId xmlns:a16="http://schemas.microsoft.com/office/drawing/2014/main" id="{36B12584-0438-488E-AB0B-A477AC5588AF}"/>
              </a:ext>
            </a:extLst>
          </p:cNvPr>
          <p:cNvSpPr>
            <a:spLocks noGrp="1"/>
          </p:cNvSpPr>
          <p:nvPr>
            <p:ph idx="1"/>
          </p:nvPr>
        </p:nvSpPr>
        <p:spPr>
          <a:xfrm>
            <a:off x="1961671" y="1526523"/>
            <a:ext cx="9674600" cy="5011114"/>
          </a:xfrm>
        </p:spPr>
        <p:txBody>
          <a:bodyPr vert="horz" lIns="91440" tIns="45720" rIns="91440" bIns="45720" rtlCol="0" anchor="t">
            <a:normAutofit/>
          </a:bodyPr>
          <a:lstStyle/>
          <a:p>
            <a:r>
              <a:rPr lang="el-GR" sz="2000" dirty="0">
                <a:ea typeface="+mn-lt"/>
                <a:cs typeface="+mn-lt"/>
              </a:rPr>
              <a:t>Η UNESCO έχει προωθήσει ένα διεθνές πρόγραμμα για τις πόλεις που μαθαίνουν. Η UNESCO ορίζει την πόλη που μαθαίνει ως μία πόλη:</a:t>
            </a:r>
          </a:p>
          <a:p>
            <a:pPr lvl="1">
              <a:buFont typeface="Wingdings" panose="05000000000000000000" pitchFamily="2" charset="2"/>
              <a:buChar char="Ø"/>
            </a:pPr>
            <a:r>
              <a:rPr lang="el-GR" sz="1600" dirty="0">
                <a:ea typeface="+mn-lt"/>
                <a:cs typeface="+mn-lt"/>
              </a:rPr>
              <a:t>Κινητοποιεί αποτελεσματικά τους πόρους  σε κάθε τομέα για την προώθηση  της συμπερίληψης στην μάθηση  από την βασική έως την τριτοβάθμια εκπαίδευση</a:t>
            </a:r>
          </a:p>
          <a:p>
            <a:pPr lvl="1">
              <a:buFont typeface="Wingdings" panose="05000000000000000000" pitchFamily="2" charset="2"/>
              <a:buChar char="Ø"/>
            </a:pPr>
            <a:r>
              <a:rPr lang="el-GR" sz="1600" dirty="0">
                <a:ea typeface="+mn-lt"/>
                <a:cs typeface="+mn-lt"/>
              </a:rPr>
              <a:t>Τονώνει την μάθηση  στις οικογένειες και τις κοινότητες</a:t>
            </a:r>
          </a:p>
          <a:p>
            <a:pPr lvl="1">
              <a:buFont typeface="Wingdings" panose="05000000000000000000" pitchFamily="2" charset="2"/>
              <a:buChar char="Ø"/>
            </a:pPr>
            <a:r>
              <a:rPr lang="el-GR" sz="1600" dirty="0">
                <a:ea typeface="+mn-lt"/>
                <a:cs typeface="+mn-lt"/>
              </a:rPr>
              <a:t>Διευκολύνει την μάθηση για τον εργασιακό χώρο και σε αυτόν</a:t>
            </a:r>
          </a:p>
          <a:p>
            <a:pPr lvl="1">
              <a:buFont typeface="Wingdings" panose="05000000000000000000" pitchFamily="2" charset="2"/>
              <a:buChar char="Ø"/>
            </a:pPr>
            <a:r>
              <a:rPr lang="el-GR" sz="1600" dirty="0">
                <a:ea typeface="+mn-lt"/>
                <a:cs typeface="+mn-lt"/>
              </a:rPr>
              <a:t>Επεκτείνει την χρήση των σύγχρονων τεχνολογιών μάθησης</a:t>
            </a:r>
          </a:p>
          <a:p>
            <a:pPr lvl="1">
              <a:buFont typeface="Wingdings" panose="05000000000000000000" pitchFamily="2" charset="2"/>
              <a:buChar char="Ø"/>
            </a:pPr>
            <a:r>
              <a:rPr lang="el-GR" sz="1600" dirty="0">
                <a:ea typeface="+mn-lt"/>
                <a:cs typeface="+mn-lt"/>
              </a:rPr>
              <a:t>Ενισχύει την ποιότητα  και την διάκριση στην μάθηση και </a:t>
            </a:r>
          </a:p>
          <a:p>
            <a:pPr lvl="1">
              <a:buFont typeface="Wingdings" panose="05000000000000000000" pitchFamily="2" charset="2"/>
              <a:buChar char="Ø"/>
            </a:pPr>
            <a:r>
              <a:rPr lang="el-GR" sz="1600" dirty="0">
                <a:ea typeface="+mn-lt"/>
                <a:cs typeface="+mn-lt"/>
              </a:rPr>
              <a:t>Καλλιεργεί μια κουλτούρα μάθησης σε όλη τη διάρκεια της ζωής</a:t>
            </a:r>
          </a:p>
          <a:p>
            <a:pPr lvl="1">
              <a:buNone/>
            </a:pPr>
            <a:endParaRPr lang="fr-FR" sz="1600" dirty="0">
              <a:ea typeface="+mn-lt"/>
              <a:cs typeface="+mn-lt"/>
            </a:endParaRPr>
          </a:p>
          <a:p>
            <a:r>
              <a:rPr lang="el-GR" sz="2000" dirty="0">
                <a:ea typeface="+mn-lt"/>
                <a:cs typeface="+mn-lt"/>
              </a:rPr>
              <a:t>Το έργο </a:t>
            </a:r>
            <a:r>
              <a:rPr lang="fr-FR" sz="2000" dirty="0">
                <a:ea typeface="+mn-lt"/>
                <a:cs typeface="+mn-lt"/>
              </a:rPr>
              <a:t>CONNECT </a:t>
            </a:r>
            <a:r>
              <a:rPr lang="el-GR" sz="2000" dirty="0">
                <a:ea typeface="+mn-lt"/>
                <a:cs typeface="+mn-lt"/>
              </a:rPr>
              <a:t>στοχεύει επίσης στην σύνδεση των εκπαιδευόμενων με τις πόλεις τους μέσα στο πλαίσιο των ευκαιριών μάθησης. </a:t>
            </a:r>
            <a:endParaRPr lang="fr-FR" sz="2000" dirty="0">
              <a:ea typeface="+mn-lt"/>
              <a:cs typeface="+mn-lt"/>
            </a:endParaRPr>
          </a:p>
        </p:txBody>
      </p:sp>
      <p:pic>
        <p:nvPicPr>
          <p:cNvPr id="7" name="Ήχος 6">
            <a:hlinkClick r:id="" action="ppaction://media"/>
            <a:extLst>
              <a:ext uri="{FF2B5EF4-FFF2-40B4-BE49-F238E27FC236}">
                <a16:creationId xmlns:a16="http://schemas.microsoft.com/office/drawing/2014/main" id="{46337C46-2EF9-4D47-AFC4-A3683D3F69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92647591"/>
      </p:ext>
    </p:extLst>
  </p:cSld>
  <p:clrMapOvr>
    <a:masterClrMapping/>
  </p:clrMapOvr>
  <mc:AlternateContent xmlns:mc="http://schemas.openxmlformats.org/markup-compatibility/2006" xmlns:p14="http://schemas.microsoft.com/office/powerpoint/2010/main">
    <mc:Choice Requires="p14">
      <p:transition spd="slow" p14:dur="2000" advTm="43545"/>
    </mc:Choice>
    <mc:Fallback xmlns="">
      <p:transition spd="slow" advTm="43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22B0-EF20-4DC1-8BE3-EA4A0A29CA41}"/>
              </a:ext>
            </a:extLst>
          </p:cNvPr>
          <p:cNvSpPr>
            <a:spLocks noGrp="1"/>
          </p:cNvSpPr>
          <p:nvPr>
            <p:ph type="ctrTitle"/>
          </p:nvPr>
        </p:nvSpPr>
        <p:spPr>
          <a:xfrm>
            <a:off x="1933574" y="1598613"/>
            <a:ext cx="8791575" cy="2387600"/>
          </a:xfrm>
        </p:spPr>
        <p:txBody>
          <a:bodyPr>
            <a:normAutofit/>
          </a:bodyPr>
          <a:lstStyle/>
          <a:p>
            <a:r>
              <a:rPr lang="en-US" sz="4400" dirty="0">
                <a:latin typeface="Calibri"/>
                <a:ea typeface="Calibri" panose="020F0502020204030204" pitchFamily="34" charset="0"/>
                <a:cs typeface="Times New Roman"/>
              </a:rPr>
              <a:t>πα</a:t>
            </a:r>
            <a:r>
              <a:rPr lang="en-US" sz="4400" dirty="0" err="1">
                <a:latin typeface="Calibri"/>
                <a:ea typeface="Calibri" panose="020F0502020204030204" pitchFamily="34" charset="0"/>
                <a:cs typeface="Times New Roman"/>
              </a:rPr>
              <a:t>ρουσι</a:t>
            </a:r>
            <a:r>
              <a:rPr lang="en-US" sz="4400" dirty="0">
                <a:latin typeface="Calibri"/>
                <a:ea typeface="Calibri" panose="020F0502020204030204" pitchFamily="34" charset="0"/>
                <a:cs typeface="Times New Roman"/>
              </a:rPr>
              <a:t>α</a:t>
            </a:r>
            <a:r>
              <a:rPr lang="el-GR" dirty="0" err="1">
                <a:ea typeface="Calibri" panose="020F0502020204030204" pitchFamily="34" charset="0"/>
                <a:cs typeface="Times New Roman"/>
              </a:rPr>
              <a:t>ση</a:t>
            </a:r>
            <a:r>
              <a:rPr lang="el-GR" dirty="0">
                <a:ea typeface="Calibri" panose="020F0502020204030204" pitchFamily="34" charset="0"/>
                <a:cs typeface="Times New Roman"/>
              </a:rPr>
              <a:t> </a:t>
            </a:r>
            <a:r>
              <a:rPr lang="el-GR" dirty="0" err="1">
                <a:ea typeface="Calibri" panose="020F0502020204030204" pitchFamily="34" charset="0"/>
                <a:cs typeface="Times New Roman"/>
              </a:rPr>
              <a:t>τησ</a:t>
            </a:r>
            <a:r>
              <a:rPr lang="el-GR" dirty="0">
                <a:ea typeface="Calibri" panose="020F0502020204030204" pitchFamily="34" charset="0"/>
                <a:cs typeface="Times New Roman"/>
              </a:rPr>
              <a:t> </a:t>
            </a:r>
            <a:r>
              <a:rPr lang="el-GR" dirty="0" err="1">
                <a:ea typeface="Calibri" panose="020F0502020204030204" pitchFamily="34" charset="0"/>
                <a:cs typeface="Times New Roman"/>
              </a:rPr>
              <a:t>πλατφΟρμασ</a:t>
            </a:r>
            <a:r>
              <a:rPr lang="el-GR" dirty="0">
                <a:ea typeface="Calibri" panose="020F0502020204030204" pitchFamily="34" charset="0"/>
                <a:cs typeface="Times New Roman"/>
              </a:rPr>
              <a:t> και των εργαλείων </a:t>
            </a:r>
            <a:r>
              <a:rPr lang="el-GR" dirty="0" err="1">
                <a:ea typeface="Calibri" panose="020F0502020204030204" pitchFamily="34" charset="0"/>
                <a:cs typeface="Times New Roman"/>
              </a:rPr>
              <a:t>τησ</a:t>
            </a:r>
            <a:r>
              <a:rPr lang="el-GR" dirty="0">
                <a:ea typeface="Calibri" panose="020F0502020204030204" pitchFamily="34" charset="0"/>
                <a:cs typeface="Times New Roman"/>
              </a:rPr>
              <a:t>. </a:t>
            </a:r>
            <a:endParaRPr lang="en-US" dirty="0"/>
          </a:p>
        </p:txBody>
      </p:sp>
      <p:sp>
        <p:nvSpPr>
          <p:cNvPr id="4" name="Subtitle 3">
            <a:extLst>
              <a:ext uri="{FF2B5EF4-FFF2-40B4-BE49-F238E27FC236}">
                <a16:creationId xmlns:a16="http://schemas.microsoft.com/office/drawing/2014/main" id="{137C04A1-7622-4B22-992A-5FA8F8FBDA4C}"/>
              </a:ext>
            </a:extLst>
          </p:cNvPr>
          <p:cNvSpPr>
            <a:spLocks noGrp="1"/>
          </p:cNvSpPr>
          <p:nvPr>
            <p:ph type="subTitle" idx="1"/>
          </p:nvPr>
        </p:nvSpPr>
        <p:spPr/>
        <p:txBody>
          <a:bodyPr/>
          <a:lstStyle/>
          <a:p>
            <a:endParaRPr lang="en-US" dirty="0"/>
          </a:p>
        </p:txBody>
      </p:sp>
      <p:pic>
        <p:nvPicPr>
          <p:cNvPr id="6" name="Ήχος 5">
            <a:hlinkClick r:id="" action="ppaction://media"/>
            <a:extLst>
              <a:ext uri="{FF2B5EF4-FFF2-40B4-BE49-F238E27FC236}">
                <a16:creationId xmlns:a16="http://schemas.microsoft.com/office/drawing/2014/main" id="{D2A067CD-D78E-47A9-A69C-6A066FABDD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56752565"/>
      </p:ext>
    </p:extLst>
  </p:cSld>
  <p:clrMapOvr>
    <a:masterClrMapping/>
  </p:clrMapOvr>
  <mc:AlternateContent xmlns:mc="http://schemas.openxmlformats.org/markup-compatibility/2006" xmlns:p14="http://schemas.microsoft.com/office/powerpoint/2010/main">
    <mc:Choice Requires="p14">
      <p:transition spd="slow" p14:dur="2000" advTm="5781"/>
    </mc:Choice>
    <mc:Fallback xmlns="">
      <p:transition spd="slow" advTm="5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274638"/>
            <a:ext cx="8229600" cy="922114"/>
          </a:xfrm>
        </p:spPr>
        <p:txBody>
          <a:bodyPr>
            <a:normAutofit/>
          </a:bodyPr>
          <a:lstStyle/>
          <a:p>
            <a:r>
              <a:rPr lang="el-GR" sz="3600" b="1" dirty="0" err="1"/>
              <a:t>πλατφορμεσ</a:t>
            </a:r>
            <a:endParaRPr lang="en-IE" sz="3600" b="1"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81200" y="1141617"/>
            <a:ext cx="8229600" cy="4574766"/>
          </a:xfrm>
        </p:spPr>
        <p:txBody>
          <a:bodyPr vert="horz" lIns="91440" tIns="45720" rIns="91440" bIns="45720" rtlCol="0" anchor="t">
            <a:normAutofit fontScale="85000" lnSpcReduction="10000"/>
          </a:bodyPr>
          <a:lstStyle/>
          <a:p>
            <a:pPr algn="l"/>
            <a:r>
              <a:rPr lang="el-GR" dirty="0">
                <a:latin typeface="Segoe UI" panose="020B0502040204020203" pitchFamily="34" charset="0"/>
              </a:rPr>
              <a:t>Οι πλατφόρμες παρέχουν έναν διαδικτυακό χώρο που διευκολύνει την συνδεδεμένη μάθηση μιας τοπικής κοινότητας</a:t>
            </a:r>
            <a:r>
              <a:rPr lang="en-US" b="0" i="0" dirty="0">
                <a:effectLst/>
                <a:latin typeface="Segoe UI" panose="020B0502040204020203" pitchFamily="34" charset="0"/>
              </a:rPr>
              <a:t>:</a:t>
            </a:r>
            <a:endParaRPr lang="en-US" dirty="0">
              <a:latin typeface="Segoe UI" panose="020B0502040204020203" pitchFamily="34" charset="0"/>
            </a:endParaRPr>
          </a:p>
          <a:p>
            <a:pPr algn="l">
              <a:buFont typeface="Wingdings" panose="05000000000000000000" pitchFamily="2" charset="2"/>
              <a:buChar char="Ø"/>
            </a:pPr>
            <a:r>
              <a:rPr lang="en-US" b="0" i="0" dirty="0">
                <a:effectLst/>
                <a:latin typeface="Segoe UI" panose="020B0502040204020203" pitchFamily="34" charset="0"/>
                <a:hlinkClick r:id="rId4"/>
              </a:rPr>
              <a:t>https://www.muenchen.educities.eu/</a:t>
            </a:r>
            <a:endParaRPr lang="en-US" dirty="0">
              <a:latin typeface="Segoe UI" panose="020B0502040204020203" pitchFamily="34" charset="0"/>
            </a:endParaRPr>
          </a:p>
          <a:p>
            <a:pPr algn="l">
              <a:buFont typeface="Wingdings" panose="05000000000000000000" pitchFamily="2" charset="2"/>
              <a:buChar char="Ø"/>
            </a:pPr>
            <a:r>
              <a:rPr lang="en-US" b="0" i="0" dirty="0">
                <a:effectLst/>
                <a:latin typeface="Segoe UI" panose="020B0502040204020203" pitchFamily="34" charset="0"/>
                <a:hlinkClick r:id="rId5"/>
              </a:rPr>
              <a:t>https://www.dublin.educities.eu/</a:t>
            </a:r>
            <a:endParaRPr lang="en-US" b="0" i="0" dirty="0">
              <a:effectLst/>
              <a:latin typeface="Segoe UI" panose="020B0502040204020203" pitchFamily="34" charset="0"/>
            </a:endParaRPr>
          </a:p>
          <a:p>
            <a:pPr algn="l">
              <a:buFont typeface="Wingdings" panose="05000000000000000000" pitchFamily="2" charset="2"/>
              <a:buChar char="Ø"/>
            </a:pPr>
            <a:r>
              <a:rPr lang="en-US" b="0" i="0" dirty="0">
                <a:effectLst/>
                <a:latin typeface="Segoe UI" panose="020B0502040204020203" pitchFamily="34" charset="0"/>
                <a:hlinkClick r:id="rId6"/>
              </a:rPr>
              <a:t>https://www.kallithea.educities.eu/</a:t>
            </a:r>
            <a:endParaRPr lang="en-US" dirty="0">
              <a:latin typeface="Segoe UI" panose="020B0502040204020203" pitchFamily="34" charset="0"/>
            </a:endParaRPr>
          </a:p>
          <a:p>
            <a:pPr algn="l">
              <a:buFont typeface="Wingdings" panose="05000000000000000000" pitchFamily="2" charset="2"/>
              <a:buChar char="Ø"/>
            </a:pPr>
            <a:r>
              <a:rPr lang="en-US" dirty="0">
                <a:latin typeface="Segoe UI" panose="020B0502040204020203" pitchFamily="34" charset="0"/>
                <a:hlinkClick r:id="rId7"/>
              </a:rPr>
              <a:t>https://motionacademy.es/</a:t>
            </a:r>
            <a:r>
              <a:rPr lang="en-US" dirty="0">
                <a:latin typeface="Segoe UI" panose="020B0502040204020203" pitchFamily="34" charset="0"/>
              </a:rPr>
              <a:t> (powered by Motion Academy, Valencia)</a:t>
            </a:r>
            <a:endParaRPr lang="en-US" b="0" i="0" dirty="0">
              <a:effectLst/>
              <a:latin typeface="Segoe UI" panose="020B0502040204020203" pitchFamily="34" charset="0"/>
            </a:endParaRPr>
          </a:p>
          <a:p>
            <a:pPr algn="l">
              <a:buFont typeface="Wingdings" panose="05000000000000000000" pitchFamily="2" charset="2"/>
              <a:buChar char="Ø"/>
            </a:pPr>
            <a:r>
              <a:rPr lang="en-US" dirty="0">
                <a:latin typeface="Segoe UI"/>
                <a:cs typeface="Segoe UI"/>
                <a:hlinkClick r:id="rId8"/>
              </a:rPr>
              <a:t>https://www.bucuresti.educities.eu/</a:t>
            </a:r>
            <a:r>
              <a:rPr lang="en-US" dirty="0">
                <a:latin typeface="Segoe UI"/>
                <a:cs typeface="Segoe UI"/>
              </a:rPr>
              <a:t> </a:t>
            </a:r>
          </a:p>
          <a:p>
            <a:pPr algn="l"/>
            <a:r>
              <a:rPr lang="el-GR" dirty="0">
                <a:latin typeface="Segoe UI"/>
                <a:cs typeface="Segoe UI"/>
              </a:rPr>
              <a:t>Μπορείτε να συμμετέχετε σε αυτές τις κοινότητες δημιουργώντας έναν λογαριασμό ώστε να έχετε πρόσβαση σε προγράμματα, ομάδες, ειδικούς, πόρους και πολλά άλλα.</a:t>
            </a:r>
          </a:p>
        </p:txBody>
      </p:sp>
      <p:pic>
        <p:nvPicPr>
          <p:cNvPr id="5" name="Ήχος 4">
            <a:hlinkClick r:id="" action="ppaction://media"/>
            <a:extLst>
              <a:ext uri="{FF2B5EF4-FFF2-40B4-BE49-F238E27FC236}">
                <a16:creationId xmlns:a16="http://schemas.microsoft.com/office/drawing/2014/main" id="{EFE46B2B-4EB0-49E6-8AA1-6507B52221A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18821104"/>
      </p:ext>
    </p:extLst>
  </p:cSld>
  <p:clrMapOvr>
    <a:masterClrMapping/>
  </p:clrMapOvr>
  <mc:AlternateContent xmlns:mc="http://schemas.openxmlformats.org/markup-compatibility/2006" xmlns:p14="http://schemas.microsoft.com/office/powerpoint/2010/main">
    <mc:Choice Requires="p14">
      <p:transition spd="slow" p14:dur="2000" advTm="25620"/>
    </mc:Choice>
    <mc:Fallback xmlns="">
      <p:transition spd="slow" advTm="25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A0358-8541-4E95-A7BC-15F85AE4CD22}"/>
              </a:ext>
            </a:extLst>
          </p:cNvPr>
          <p:cNvSpPr>
            <a:spLocks noGrp="1"/>
          </p:cNvSpPr>
          <p:nvPr>
            <p:ph type="title"/>
          </p:nvPr>
        </p:nvSpPr>
        <p:spPr/>
        <p:txBody>
          <a:bodyPr/>
          <a:lstStyle/>
          <a:p>
            <a:r>
              <a:rPr lang="el-GR" dirty="0"/>
              <a:t>Η ΠΛΑΤΦΟΡΜΑ «ΜΑΘΑΙΝΩ ΣΤΗΝ ΚΑΛΛΙΘΕΑ»</a:t>
            </a:r>
            <a:endParaRPr lang="en-US" dirty="0"/>
          </a:p>
        </p:txBody>
      </p:sp>
      <p:sp>
        <p:nvSpPr>
          <p:cNvPr id="3" name="Content Placeholder 2">
            <a:extLst>
              <a:ext uri="{FF2B5EF4-FFF2-40B4-BE49-F238E27FC236}">
                <a16:creationId xmlns:a16="http://schemas.microsoft.com/office/drawing/2014/main" id="{32F86972-B82B-487B-8E8E-92870651B9A5}"/>
              </a:ext>
            </a:extLst>
          </p:cNvPr>
          <p:cNvSpPr>
            <a:spLocks noGrp="1"/>
          </p:cNvSpPr>
          <p:nvPr>
            <p:ph idx="1"/>
          </p:nvPr>
        </p:nvSpPr>
        <p:spPr/>
        <p:txBody>
          <a:bodyPr/>
          <a:lstStyle/>
          <a:p>
            <a:r>
              <a:rPr lang="el-GR" dirty="0"/>
              <a:t>Η πλατφόρμα «Μαθαίνω στην Καλλιθέα» αποτελείται από:</a:t>
            </a:r>
          </a:p>
          <a:p>
            <a:r>
              <a:rPr lang="el-GR" dirty="0"/>
              <a:t>Την ιστοσελίδα </a:t>
            </a:r>
            <a:r>
              <a:rPr lang="en-US" dirty="0">
                <a:hlinkClick r:id="rId4"/>
              </a:rPr>
              <a:t>https://www.kallithea.educities.eu/</a:t>
            </a:r>
            <a:endParaRPr lang="el-GR" dirty="0"/>
          </a:p>
          <a:p>
            <a:r>
              <a:rPr lang="el-GR" dirty="0"/>
              <a:t>Την ομάδα </a:t>
            </a:r>
            <a:r>
              <a:rPr lang="en-US" dirty="0">
                <a:hlinkClick r:id="rId5"/>
              </a:rPr>
              <a:t>https://www.facebook.com/groups/educitieskallithea</a:t>
            </a:r>
            <a:r>
              <a:rPr lang="el-GR" dirty="0"/>
              <a:t> </a:t>
            </a:r>
            <a:endParaRPr lang="en-US" dirty="0"/>
          </a:p>
        </p:txBody>
      </p:sp>
      <p:pic>
        <p:nvPicPr>
          <p:cNvPr id="5" name="Picture 4">
            <a:extLst>
              <a:ext uri="{FF2B5EF4-FFF2-40B4-BE49-F238E27FC236}">
                <a16:creationId xmlns:a16="http://schemas.microsoft.com/office/drawing/2014/main" id="{7680E62F-601A-4BE6-B014-EE0CA02D89F5}"/>
              </a:ext>
            </a:extLst>
          </p:cNvPr>
          <p:cNvPicPr>
            <a:picLocks noChangeAspect="1"/>
          </p:cNvPicPr>
          <p:nvPr/>
        </p:nvPicPr>
        <p:blipFill>
          <a:blip r:embed="rId6"/>
          <a:stretch>
            <a:fillRect/>
          </a:stretch>
        </p:blipFill>
        <p:spPr>
          <a:xfrm>
            <a:off x="2223817" y="4020344"/>
            <a:ext cx="3706466" cy="2506469"/>
          </a:xfrm>
          <a:prstGeom prst="rect">
            <a:avLst/>
          </a:prstGeom>
        </p:spPr>
      </p:pic>
      <p:pic>
        <p:nvPicPr>
          <p:cNvPr id="7" name="Picture 6">
            <a:extLst>
              <a:ext uri="{FF2B5EF4-FFF2-40B4-BE49-F238E27FC236}">
                <a16:creationId xmlns:a16="http://schemas.microsoft.com/office/drawing/2014/main" id="{C9923968-3435-4D4B-998A-E49FFFA31A91}"/>
              </a:ext>
            </a:extLst>
          </p:cNvPr>
          <p:cNvPicPr>
            <a:picLocks noChangeAspect="1"/>
          </p:cNvPicPr>
          <p:nvPr/>
        </p:nvPicPr>
        <p:blipFill>
          <a:blip r:embed="rId7"/>
          <a:stretch>
            <a:fillRect/>
          </a:stretch>
        </p:blipFill>
        <p:spPr>
          <a:xfrm>
            <a:off x="7613779" y="4020344"/>
            <a:ext cx="3284376" cy="2493957"/>
          </a:xfrm>
          <a:prstGeom prst="rect">
            <a:avLst/>
          </a:prstGeom>
        </p:spPr>
      </p:pic>
      <p:pic>
        <p:nvPicPr>
          <p:cNvPr id="6" name="Ήχος 5">
            <a:hlinkClick r:id="" action="ppaction://media"/>
            <a:extLst>
              <a:ext uri="{FF2B5EF4-FFF2-40B4-BE49-F238E27FC236}">
                <a16:creationId xmlns:a16="http://schemas.microsoft.com/office/drawing/2014/main" id="{76846E09-F8D3-43A2-A52D-EEF1ABE20D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32072756"/>
      </p:ext>
    </p:extLst>
  </p:cSld>
  <p:clrMapOvr>
    <a:masterClrMapping/>
  </p:clrMapOvr>
  <mc:AlternateContent xmlns:mc="http://schemas.openxmlformats.org/markup-compatibility/2006" xmlns:p14="http://schemas.microsoft.com/office/powerpoint/2010/main">
    <mc:Choice Requires="p14">
      <p:transition spd="slow" p14:dur="2000" advTm="17521"/>
    </mc:Choice>
    <mc:Fallback xmlns="">
      <p:transition spd="slow" advTm="17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274638"/>
            <a:ext cx="8229600" cy="922114"/>
          </a:xfrm>
        </p:spPr>
        <p:txBody>
          <a:bodyPr>
            <a:normAutofit/>
          </a:bodyPr>
          <a:lstStyle/>
          <a:p>
            <a:r>
              <a:rPr lang="el-GR" sz="3600" b="1" dirty="0"/>
              <a:t>Τα </a:t>
            </a:r>
            <a:r>
              <a:rPr lang="el-GR" sz="3600" b="1" dirty="0" err="1"/>
              <a:t>εργαλεια</a:t>
            </a:r>
            <a:r>
              <a:rPr lang="el-GR" sz="3600" b="1" dirty="0"/>
              <a:t> </a:t>
            </a:r>
            <a:endParaRPr lang="en-IE" sz="3600" b="1"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09313" y="1587315"/>
            <a:ext cx="8229600" cy="4574766"/>
          </a:xfrm>
        </p:spPr>
        <p:txBody>
          <a:bodyPr vert="horz" lIns="91440" tIns="45720" rIns="91440" bIns="45720" rtlCol="0" anchor="t">
            <a:normAutofit/>
          </a:bodyPr>
          <a:lstStyle/>
          <a:p>
            <a:pPr algn="l"/>
            <a:r>
              <a:rPr lang="el-GR" sz="2000" dirty="0">
                <a:latin typeface="Segoe UI" panose="020B0502040204020203" pitchFamily="34" charset="0"/>
              </a:rPr>
              <a:t>Τα εργαλεία που προσφέρονται στην πλατφόρμα είναι</a:t>
            </a:r>
            <a:r>
              <a:rPr lang="en-US" sz="2000" b="0" i="0" dirty="0">
                <a:effectLst/>
                <a:latin typeface="Segoe UI" panose="020B0502040204020203" pitchFamily="34" charset="0"/>
              </a:rPr>
              <a:t>:</a:t>
            </a:r>
            <a:endParaRPr lang="el-GR" sz="2000" b="0" i="0" dirty="0">
              <a:effectLst/>
              <a:latin typeface="Segoe UI" panose="020B0502040204020203" pitchFamily="34" charset="0"/>
            </a:endParaRPr>
          </a:p>
          <a:p>
            <a:pPr algn="l"/>
            <a:r>
              <a:rPr lang="el-GR" sz="2000" dirty="0"/>
              <a:t>ιστοσελίδα </a:t>
            </a:r>
            <a:r>
              <a:rPr lang="en-US" sz="2000" dirty="0">
                <a:hlinkClick r:id="rId4"/>
              </a:rPr>
              <a:t>https://www.kallithea.educities.eu/</a:t>
            </a:r>
            <a:endParaRPr lang="en-US" sz="2000" dirty="0">
              <a:latin typeface="Segoe UI" panose="020B0502040204020203" pitchFamily="34" charset="0"/>
            </a:endParaRPr>
          </a:p>
          <a:p>
            <a:pPr lvl="1">
              <a:buFont typeface="Wingdings" panose="05000000000000000000" pitchFamily="2" charset="2"/>
              <a:buChar char="Ø"/>
            </a:pPr>
            <a:r>
              <a:rPr lang="el-GR" sz="1800" dirty="0">
                <a:latin typeface="Segoe UI"/>
                <a:cs typeface="Segoe UI"/>
              </a:rPr>
              <a:t>Η ροή άρθρων</a:t>
            </a:r>
          </a:p>
          <a:p>
            <a:pPr lvl="1">
              <a:buFont typeface="Wingdings" panose="05000000000000000000" pitchFamily="2" charset="2"/>
              <a:buChar char="Ø"/>
            </a:pPr>
            <a:r>
              <a:rPr lang="el-GR" sz="1800" dirty="0">
                <a:latin typeface="Segoe UI"/>
                <a:cs typeface="Segoe UI"/>
              </a:rPr>
              <a:t>Η λίστα των μελών </a:t>
            </a:r>
            <a:endParaRPr lang="en-US" sz="1800" dirty="0">
              <a:latin typeface="Segoe UI"/>
              <a:cs typeface="Segoe UI"/>
            </a:endParaRPr>
          </a:p>
          <a:p>
            <a:pPr lvl="1">
              <a:buFont typeface="Wingdings" panose="05000000000000000000" pitchFamily="2" charset="2"/>
              <a:buChar char="Ø"/>
            </a:pPr>
            <a:r>
              <a:rPr lang="el-GR" sz="1800" dirty="0">
                <a:latin typeface="Segoe UI"/>
                <a:cs typeface="Segoe UI"/>
              </a:rPr>
              <a:t>Οι ομάδες</a:t>
            </a:r>
            <a:endParaRPr lang="en-US" sz="1800" dirty="0">
              <a:latin typeface="Segoe UI"/>
              <a:cs typeface="Segoe UI"/>
            </a:endParaRPr>
          </a:p>
          <a:p>
            <a:pPr lvl="1">
              <a:buFont typeface="Wingdings" panose="05000000000000000000" pitchFamily="2" charset="2"/>
              <a:buChar char="Ø"/>
            </a:pPr>
            <a:r>
              <a:rPr lang="el-GR" sz="1800" dirty="0">
                <a:latin typeface="Segoe UI"/>
                <a:cs typeface="Segoe UI"/>
              </a:rPr>
              <a:t>Εκπαιδευτικά ιδρύματα και προγράμματα</a:t>
            </a:r>
          </a:p>
          <a:p>
            <a:r>
              <a:rPr lang="el-GR" sz="2000" dirty="0"/>
              <a:t> ομάδα </a:t>
            </a:r>
            <a:r>
              <a:rPr lang="en-US" sz="2000" dirty="0">
                <a:hlinkClick r:id="rId5"/>
              </a:rPr>
              <a:t>https://www.facebook.com/groups/educitieskallithea</a:t>
            </a:r>
            <a:r>
              <a:rPr lang="el-GR" sz="2000" dirty="0"/>
              <a:t> </a:t>
            </a:r>
          </a:p>
          <a:p>
            <a:pPr lvl="1">
              <a:buFont typeface="Wingdings" panose="05000000000000000000" pitchFamily="2" charset="2"/>
              <a:buChar char="Ø"/>
            </a:pPr>
            <a:r>
              <a:rPr lang="el-GR" sz="1800" dirty="0">
                <a:latin typeface="Segoe UI"/>
                <a:cs typeface="Segoe UI"/>
              </a:rPr>
              <a:t>Κοινοποίηση άρθρων</a:t>
            </a:r>
          </a:p>
          <a:p>
            <a:pPr lvl="1">
              <a:buFont typeface="Wingdings" panose="05000000000000000000" pitchFamily="2" charset="2"/>
              <a:buChar char="Ø"/>
            </a:pPr>
            <a:r>
              <a:rPr lang="el-GR" sz="1800" dirty="0">
                <a:latin typeface="Segoe UI"/>
                <a:cs typeface="Segoe UI"/>
              </a:rPr>
              <a:t>Συζητήσεις</a:t>
            </a:r>
          </a:p>
          <a:p>
            <a:pPr lvl="1">
              <a:buFont typeface="Wingdings" panose="05000000000000000000" pitchFamily="2" charset="2"/>
              <a:buChar char="Ø"/>
            </a:pPr>
            <a:r>
              <a:rPr lang="el-GR" sz="1800" dirty="0">
                <a:latin typeface="Segoe UI"/>
                <a:cs typeface="Segoe UI"/>
              </a:rPr>
              <a:t>Αναζήτηση ευκαιρίας μάθησης</a:t>
            </a:r>
          </a:p>
        </p:txBody>
      </p:sp>
      <p:pic>
        <p:nvPicPr>
          <p:cNvPr id="6" name="Ήχος 5">
            <a:hlinkClick r:id="" action="ppaction://media"/>
            <a:extLst>
              <a:ext uri="{FF2B5EF4-FFF2-40B4-BE49-F238E27FC236}">
                <a16:creationId xmlns:a16="http://schemas.microsoft.com/office/drawing/2014/main" id="{10C9DCEE-DCB6-482B-8CE8-C9DF31DB95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00687601"/>
      </p:ext>
    </p:extLst>
  </p:cSld>
  <p:clrMapOvr>
    <a:masterClrMapping/>
  </p:clrMapOvr>
  <mc:AlternateContent xmlns:mc="http://schemas.openxmlformats.org/markup-compatibility/2006" xmlns:p14="http://schemas.microsoft.com/office/powerpoint/2010/main">
    <mc:Choice Requires="p14">
      <p:transition spd="slow" p14:dur="2000" advTm="26927"/>
    </mc:Choice>
    <mc:Fallback xmlns="">
      <p:transition spd="slow" advTm="26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274638"/>
            <a:ext cx="8229600" cy="922114"/>
          </a:xfrm>
        </p:spPr>
        <p:txBody>
          <a:bodyPr>
            <a:normAutofit/>
          </a:bodyPr>
          <a:lstStyle/>
          <a:p>
            <a:r>
              <a:rPr lang="el-GR" sz="3600" b="1" dirty="0"/>
              <a:t>Η ροη </a:t>
            </a:r>
            <a:r>
              <a:rPr lang="el-GR" sz="3600" b="1" dirty="0" err="1"/>
              <a:t>ειδησεων</a:t>
            </a:r>
            <a:r>
              <a:rPr lang="el-GR" sz="3600" b="1" dirty="0"/>
              <a:t> </a:t>
            </a:r>
            <a:endParaRPr lang="en-IE" sz="3600" b="1"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81200" y="1141617"/>
            <a:ext cx="8229600" cy="4574766"/>
          </a:xfrm>
        </p:spPr>
        <p:txBody>
          <a:bodyPr>
            <a:normAutofit/>
          </a:bodyPr>
          <a:lstStyle/>
          <a:p>
            <a:pPr algn="l"/>
            <a:r>
              <a:rPr lang="el-GR" b="0" i="0" dirty="0">
                <a:effectLst/>
                <a:latin typeface="Segoe UI" panose="020B0502040204020203" pitchFamily="34" charset="0"/>
              </a:rPr>
              <a:t>Η ροή ειδήσεων  βρίσκεται εδώ να σας ενημερώνει για τα τελευταία νέα της κοινότητας, είτε αφορά τη δημιουργία νέων ομάδων ενδιαφέροντος είτε αφορά νέα. </a:t>
            </a:r>
          </a:p>
          <a:p>
            <a:pPr algn="l"/>
            <a:r>
              <a:rPr lang="el-GR" dirty="0">
                <a:latin typeface="Segoe UI" panose="020B0502040204020203" pitchFamily="34" charset="0"/>
              </a:rPr>
              <a:t>Η ροή ειδήσεων θα σας δώσει την ευκαιρία να μένετε ενημερωμένοι ώστε να κρατάτε ενήμερους και τους εκπαιδευόμενους.</a:t>
            </a:r>
            <a:r>
              <a:rPr lang="en-US" dirty="0">
                <a:latin typeface="Segoe UI" panose="020B0502040204020203" pitchFamily="34" charset="0"/>
              </a:rPr>
              <a:t> </a:t>
            </a:r>
            <a:endParaRPr lang="en-US" b="0" i="0" dirty="0">
              <a:effectLst/>
              <a:latin typeface="Segoe UI" panose="020B0502040204020203" pitchFamily="34" charset="0"/>
            </a:endParaRPr>
          </a:p>
        </p:txBody>
      </p:sp>
      <p:pic>
        <p:nvPicPr>
          <p:cNvPr id="5" name="Ήχος 4">
            <a:hlinkClick r:id="" action="ppaction://media"/>
            <a:extLst>
              <a:ext uri="{FF2B5EF4-FFF2-40B4-BE49-F238E27FC236}">
                <a16:creationId xmlns:a16="http://schemas.microsoft.com/office/drawing/2014/main" id="{051B6126-4222-45A8-8C90-4FAAAAD0B4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16971316"/>
      </p:ext>
    </p:extLst>
  </p:cSld>
  <p:clrMapOvr>
    <a:masterClrMapping/>
  </p:clrMapOvr>
  <mc:AlternateContent xmlns:mc="http://schemas.openxmlformats.org/markup-compatibility/2006" xmlns:p14="http://schemas.microsoft.com/office/powerpoint/2010/main">
    <mc:Choice Requires="p14">
      <p:transition spd="slow" p14:dur="2000" advTm="27353"/>
    </mc:Choice>
    <mc:Fallback xmlns="">
      <p:transition spd="slow" advTm="27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274638"/>
            <a:ext cx="8229600" cy="922114"/>
          </a:xfrm>
        </p:spPr>
        <p:txBody>
          <a:bodyPr>
            <a:normAutofit/>
          </a:bodyPr>
          <a:lstStyle/>
          <a:p>
            <a:r>
              <a:rPr lang="el-GR" sz="3600" b="1" dirty="0"/>
              <a:t>Τα </a:t>
            </a:r>
            <a:r>
              <a:rPr lang="el-GR" sz="3600" b="1" dirty="0" err="1"/>
              <a:t>μελη</a:t>
            </a:r>
            <a:r>
              <a:rPr lang="el-GR" sz="3600" b="1" dirty="0"/>
              <a:t> </a:t>
            </a:r>
            <a:endParaRPr lang="en-IE" sz="3600" b="1"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81200" y="1141617"/>
            <a:ext cx="8229600" cy="4574766"/>
          </a:xfrm>
        </p:spPr>
        <p:txBody>
          <a:bodyPr>
            <a:normAutofit/>
          </a:bodyPr>
          <a:lstStyle/>
          <a:p>
            <a:pPr algn="l"/>
            <a:r>
              <a:rPr lang="el-GR" dirty="0">
                <a:latin typeface="Segoe UI" panose="020B0502040204020203" pitchFamily="34" charset="0"/>
              </a:rPr>
              <a:t>Η πλατφόρμα περιλαμβάνει μία λίστα με τα μέλη της. Με αυτό τον τρόπο, έχετε άμεση σύνδεση με τους ανθρώπους που διαθέτουν τις πιο κατάλληλες δεξιότητες για να βοηθήσουν τους εκπαιδευόμενους.</a:t>
            </a:r>
          </a:p>
          <a:p>
            <a:pPr algn="l"/>
            <a:r>
              <a:rPr lang="el-GR" b="0" i="0" dirty="0">
                <a:effectLst/>
                <a:latin typeface="Segoe UI" panose="020B0502040204020203" pitchFamily="34" charset="0"/>
              </a:rPr>
              <a:t>Αυτό το εργαλείο θα είναι χρήσιμο ιδιαίτερα όταν έρχεστε σε επαφή με διάφορα άτομα που διαθέτουν διαφορετικό υπόβαθρο και όταν δημιουργείτε ομάδες.</a:t>
            </a:r>
          </a:p>
        </p:txBody>
      </p:sp>
      <p:pic>
        <p:nvPicPr>
          <p:cNvPr id="5" name="Ήχος 4">
            <a:hlinkClick r:id="" action="ppaction://media"/>
            <a:extLst>
              <a:ext uri="{FF2B5EF4-FFF2-40B4-BE49-F238E27FC236}">
                <a16:creationId xmlns:a16="http://schemas.microsoft.com/office/drawing/2014/main" id="{FD2D3CBE-DE0A-4139-A22D-D8B5B93C00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47632296"/>
      </p:ext>
    </p:extLst>
  </p:cSld>
  <p:clrMapOvr>
    <a:masterClrMapping/>
  </p:clrMapOvr>
  <mc:AlternateContent xmlns:mc="http://schemas.openxmlformats.org/markup-compatibility/2006" xmlns:p14="http://schemas.microsoft.com/office/powerpoint/2010/main">
    <mc:Choice Requires="p14">
      <p:transition spd="slow" p14:dur="2000" advTm="27991"/>
    </mc:Choice>
    <mc:Fallback xmlns="">
      <p:transition spd="slow" advTm="27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isNarration="1">
              <p:cMediaNode vol="80000" showWhenStopped="0">
                <p:cTn id="8"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AFD13C-4DD8-42CC-A58F-71AB22E107ED}"/>
              </a:ext>
            </a:extLst>
          </p:cNvPr>
          <p:cNvSpPr>
            <a:spLocks noGrp="1"/>
          </p:cNvSpPr>
          <p:nvPr>
            <p:ph type="ctrTitle"/>
          </p:nvPr>
        </p:nvSpPr>
        <p:spPr>
          <a:xfrm>
            <a:off x="1258198" y="1560513"/>
            <a:ext cx="9812366" cy="2387600"/>
          </a:xfrm>
        </p:spPr>
        <p:txBody>
          <a:bodyPr>
            <a:normAutofit/>
          </a:bodyPr>
          <a:lstStyle/>
          <a:p>
            <a:r>
              <a:rPr lang="en-US" sz="6000" dirty="0">
                <a:ea typeface="Calibri" panose="020F0502020204030204" pitchFamily="34" charset="0"/>
                <a:cs typeface="Times New Roman"/>
              </a:rPr>
              <a:t>πα</a:t>
            </a:r>
            <a:r>
              <a:rPr lang="en-US" sz="6000" dirty="0" err="1">
                <a:ea typeface="Calibri" panose="020F0502020204030204" pitchFamily="34" charset="0"/>
                <a:cs typeface="Times New Roman"/>
              </a:rPr>
              <a:t>ρουσι</a:t>
            </a:r>
            <a:r>
              <a:rPr lang="en-US" sz="6000" dirty="0">
                <a:ea typeface="Calibri" panose="020F0502020204030204" pitchFamily="34" charset="0"/>
                <a:cs typeface="Times New Roman"/>
              </a:rPr>
              <a:t>αση</a:t>
            </a:r>
            <a:r>
              <a:rPr lang="el-GR" sz="6000" dirty="0">
                <a:effectLst/>
                <a:ea typeface="Calibri" panose="020F0502020204030204" pitchFamily="34" charset="0"/>
                <a:cs typeface="Times New Roman"/>
              </a:rPr>
              <a:t> </a:t>
            </a:r>
            <a:r>
              <a:rPr lang="el-GR" sz="6000" dirty="0">
                <a:ea typeface="Calibri" panose="020F0502020204030204" pitchFamily="34" charset="0"/>
                <a:cs typeface="Times New Roman"/>
              </a:rPr>
              <a:t>Του </a:t>
            </a:r>
            <a:r>
              <a:rPr lang="el-GR" sz="6000" dirty="0" err="1">
                <a:ea typeface="Calibri" panose="020F0502020204030204" pitchFamily="34" charset="0"/>
                <a:cs typeface="Times New Roman"/>
              </a:rPr>
              <a:t>webinar</a:t>
            </a:r>
            <a:endParaRPr lang="el-GR" sz="6000" dirty="0">
              <a:cs typeface="Times New Roman"/>
            </a:endParaRPr>
          </a:p>
        </p:txBody>
      </p:sp>
      <p:pic>
        <p:nvPicPr>
          <p:cNvPr id="3" name="Ήχος 2">
            <a:hlinkClick r:id="" action="ppaction://media"/>
            <a:extLst>
              <a:ext uri="{FF2B5EF4-FFF2-40B4-BE49-F238E27FC236}">
                <a16:creationId xmlns:a16="http://schemas.microsoft.com/office/drawing/2014/main" id="{3FC6D916-AFC5-45E8-806D-56221EF58B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70939095"/>
      </p:ext>
    </p:extLst>
  </p:cSld>
  <p:clrMapOvr>
    <a:masterClrMapping/>
  </p:clrMapOvr>
  <mc:AlternateContent xmlns:mc="http://schemas.openxmlformats.org/markup-compatibility/2006" xmlns:p14="http://schemas.microsoft.com/office/powerpoint/2010/main">
    <mc:Choice Requires="p14">
      <p:transition spd="slow" p14:dur="2000" advTm="5374"/>
    </mc:Choice>
    <mc:Fallback xmlns="">
      <p:transition spd="slow" advTm="5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274638"/>
            <a:ext cx="8229600" cy="922114"/>
          </a:xfrm>
        </p:spPr>
        <p:txBody>
          <a:bodyPr>
            <a:normAutofit/>
          </a:bodyPr>
          <a:lstStyle/>
          <a:p>
            <a:r>
              <a:rPr lang="el-GR" b="1" dirty="0"/>
              <a:t>Οι </a:t>
            </a:r>
            <a:r>
              <a:rPr lang="el-GR" b="1" dirty="0" err="1"/>
              <a:t>ομαδεσ</a:t>
            </a:r>
            <a:endParaRPr lang="en-IE" sz="3600" b="1"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81200" y="1342900"/>
            <a:ext cx="8229600" cy="4574766"/>
          </a:xfrm>
        </p:spPr>
        <p:txBody>
          <a:bodyPr vert="horz" lIns="91440" tIns="45720" rIns="91440" bIns="45720" rtlCol="0" anchor="t">
            <a:normAutofit/>
          </a:bodyPr>
          <a:lstStyle/>
          <a:p>
            <a:r>
              <a:rPr lang="el-GR" dirty="0">
                <a:latin typeface="Segoe UI"/>
                <a:cs typeface="Segoe UI"/>
              </a:rPr>
              <a:t>Μία από τις πιο σημαντικές διαστάσεις  της συνδεδεμένης μάθησης αποτελεί  η ιδέα της ομάδας. Προκειμένου να συνδεθούν οι  ειδικοί / εκπαιδευτές με τους εκπαιδευόμενους και τους αρχάριους, είναι σημαντικό να τους δοθεί χώρος να συζητήσουν ιδέες και να μοιράσουν γνώσεις. Σε αυτό αποσκοπεί το εργαλείο που αφορά τις ομάδες</a:t>
            </a:r>
            <a:r>
              <a:rPr lang="en-US" dirty="0">
                <a:latin typeface="Segoe UI"/>
                <a:cs typeface="Segoe UI"/>
              </a:rPr>
              <a:t>:</a:t>
            </a:r>
            <a:r>
              <a:rPr lang="el-GR" dirty="0">
                <a:latin typeface="Segoe UI"/>
                <a:cs typeface="Segoe UI"/>
              </a:rPr>
              <a:t> να φέρει τους ανθρώπους κοντά.</a:t>
            </a:r>
          </a:p>
          <a:p>
            <a:pPr algn="l">
              <a:buNone/>
            </a:pPr>
            <a:endParaRPr lang="en-US" b="0" i="0" dirty="0">
              <a:effectLst/>
              <a:latin typeface="Segoe UI" panose="020B0502040204020203" pitchFamily="34" charset="0"/>
            </a:endParaRPr>
          </a:p>
        </p:txBody>
      </p:sp>
      <p:pic>
        <p:nvPicPr>
          <p:cNvPr id="5" name="Ήχος 4">
            <a:hlinkClick r:id="" action="ppaction://media"/>
            <a:extLst>
              <a:ext uri="{FF2B5EF4-FFF2-40B4-BE49-F238E27FC236}">
                <a16:creationId xmlns:a16="http://schemas.microsoft.com/office/drawing/2014/main" id="{FC1B9B8D-8886-4FF0-874A-2DD39F3A73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13080473"/>
      </p:ext>
    </p:extLst>
  </p:cSld>
  <p:clrMapOvr>
    <a:masterClrMapping/>
  </p:clrMapOvr>
  <mc:AlternateContent xmlns:mc="http://schemas.openxmlformats.org/markup-compatibility/2006" xmlns:p14="http://schemas.microsoft.com/office/powerpoint/2010/main">
    <mc:Choice Requires="p14">
      <p:transition spd="slow" p14:dur="2000" advTm="36116"/>
    </mc:Choice>
    <mc:Fallback xmlns="">
      <p:transition spd="slow" advTm="36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576563"/>
            <a:ext cx="8229600" cy="922114"/>
          </a:xfrm>
        </p:spPr>
        <p:txBody>
          <a:bodyPr>
            <a:normAutofit fontScale="90000"/>
          </a:bodyPr>
          <a:lstStyle/>
          <a:p>
            <a:r>
              <a:rPr lang="el-GR" b="1" dirty="0" err="1"/>
              <a:t>Εκπαιδευτικοι</a:t>
            </a:r>
            <a:r>
              <a:rPr lang="el-GR" b="1" dirty="0"/>
              <a:t> </a:t>
            </a:r>
            <a:r>
              <a:rPr lang="el-GR" b="1" dirty="0" err="1"/>
              <a:t>οργανισμοι</a:t>
            </a:r>
            <a:r>
              <a:rPr lang="el-GR" b="1" dirty="0"/>
              <a:t> και </a:t>
            </a:r>
            <a:r>
              <a:rPr lang="el-GR" b="1" dirty="0" err="1"/>
              <a:t>προγραμματα</a:t>
            </a:r>
            <a:endParaRPr lang="en-IE" sz="3600" b="1"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81200" y="1882452"/>
            <a:ext cx="8229600" cy="4222120"/>
          </a:xfrm>
        </p:spPr>
        <p:txBody>
          <a:bodyPr vert="horz" lIns="91440" tIns="45720" rIns="91440" bIns="45720" rtlCol="0" anchor="t">
            <a:normAutofit/>
          </a:bodyPr>
          <a:lstStyle/>
          <a:p>
            <a:r>
              <a:rPr lang="el-GR" b="0" i="0" dirty="0">
                <a:effectLst/>
                <a:latin typeface="Segoe UI"/>
                <a:cs typeface="Segoe UI"/>
              </a:rPr>
              <a:t>Οι ενότητες Εκπαιδευτικ</a:t>
            </a:r>
            <a:r>
              <a:rPr lang="el-GR" dirty="0">
                <a:latin typeface="Segoe UI"/>
                <a:cs typeface="Segoe UI"/>
              </a:rPr>
              <a:t>ο</a:t>
            </a:r>
            <a:r>
              <a:rPr lang="el-GR" b="0" i="0" dirty="0">
                <a:effectLst/>
                <a:latin typeface="Segoe UI"/>
                <a:cs typeface="Segoe UI"/>
              </a:rPr>
              <a:t>ί οργανισμοί και Εκπαιδευ</a:t>
            </a:r>
            <a:r>
              <a:rPr lang="el-GR" dirty="0">
                <a:latin typeface="Segoe UI"/>
                <a:cs typeface="Segoe UI"/>
              </a:rPr>
              <a:t>τ</a:t>
            </a:r>
            <a:r>
              <a:rPr lang="el-GR" b="0" i="0" dirty="0">
                <a:effectLst/>
                <a:latin typeface="Segoe UI"/>
                <a:cs typeface="Segoe UI"/>
              </a:rPr>
              <a:t>ικά προγράμματα παρουσιάζουν τις δομές δια βίου μάθησης στην πόλη μας και την προσφορά σε ευκαιρίες μάθησης. </a:t>
            </a:r>
          </a:p>
          <a:p>
            <a:pPr algn="l">
              <a:buNone/>
            </a:pPr>
            <a:endParaRPr lang="en-US" b="0" i="0" dirty="0">
              <a:effectLst/>
              <a:latin typeface="Segoe UI" panose="020B0502040204020203" pitchFamily="34" charset="0"/>
            </a:endParaRPr>
          </a:p>
        </p:txBody>
      </p:sp>
      <p:pic>
        <p:nvPicPr>
          <p:cNvPr id="5" name="Ήχος 4">
            <a:hlinkClick r:id="" action="ppaction://media"/>
            <a:extLst>
              <a:ext uri="{FF2B5EF4-FFF2-40B4-BE49-F238E27FC236}">
                <a16:creationId xmlns:a16="http://schemas.microsoft.com/office/drawing/2014/main" id="{4B728A29-7741-4F44-A806-75C743974E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25642851"/>
      </p:ext>
    </p:extLst>
  </p:cSld>
  <p:clrMapOvr>
    <a:masterClrMapping/>
  </p:clrMapOvr>
  <mc:AlternateContent xmlns:mc="http://schemas.openxmlformats.org/markup-compatibility/2006" xmlns:p14="http://schemas.microsoft.com/office/powerpoint/2010/main">
    <mc:Choice Requires="p14">
      <p:transition spd="slow" p14:dur="2000" advTm="14957"/>
    </mc:Choice>
    <mc:Fallback xmlns="">
      <p:transition spd="slow" advTm="14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B9752-6089-435E-B3A0-4924F1A06263}"/>
              </a:ext>
            </a:extLst>
          </p:cNvPr>
          <p:cNvSpPr>
            <a:spLocks noGrp="1"/>
          </p:cNvSpPr>
          <p:nvPr>
            <p:ph type="ctrTitle"/>
          </p:nvPr>
        </p:nvSpPr>
        <p:spPr>
          <a:xfrm>
            <a:off x="1876424" y="1122363"/>
            <a:ext cx="8791575" cy="2588883"/>
          </a:xfrm>
        </p:spPr>
        <p:txBody>
          <a:bodyPr>
            <a:normAutofit/>
          </a:bodyPr>
          <a:lstStyle/>
          <a:p>
            <a:r>
              <a:rPr lang="el-GR" dirty="0">
                <a:ea typeface="Calibri" panose="020F0502020204030204" pitchFamily="34" charset="0"/>
                <a:cs typeface="Times New Roman"/>
              </a:rPr>
              <a:t>Ο </a:t>
            </a:r>
            <a:r>
              <a:rPr lang="el-GR" dirty="0" err="1">
                <a:ea typeface="Calibri" panose="020F0502020204030204" pitchFamily="34" charset="0"/>
                <a:cs typeface="Times New Roman"/>
              </a:rPr>
              <a:t>μαθησιακοσ</a:t>
            </a:r>
            <a:r>
              <a:rPr lang="el-GR" dirty="0">
                <a:ea typeface="Calibri" panose="020F0502020204030204" pitchFamily="34" charset="0"/>
                <a:cs typeface="Times New Roman"/>
              </a:rPr>
              <a:t> </a:t>
            </a:r>
            <a:r>
              <a:rPr lang="el-GR" dirty="0" err="1">
                <a:ea typeface="Calibri" panose="020F0502020204030204" pitchFamily="34" charset="0"/>
                <a:cs typeface="Times New Roman"/>
              </a:rPr>
              <a:t>κυκλοσ</a:t>
            </a:r>
            <a:r>
              <a:rPr lang="el-GR" dirty="0">
                <a:ea typeface="Calibri" panose="020F0502020204030204" pitchFamily="34" charset="0"/>
                <a:cs typeface="Times New Roman"/>
              </a:rPr>
              <a:t> </a:t>
            </a:r>
            <a:br>
              <a:rPr lang="el-GR" dirty="0">
                <a:ea typeface="Calibri" panose="020F0502020204030204" pitchFamily="34" charset="0"/>
                <a:cs typeface="Times New Roman"/>
              </a:rPr>
            </a:br>
            <a:r>
              <a:rPr lang="el-GR" dirty="0">
                <a:ea typeface="Calibri" panose="020F0502020204030204" pitchFamily="34" charset="0"/>
                <a:cs typeface="Times New Roman"/>
              </a:rPr>
              <a:t>(8 </a:t>
            </a:r>
            <a:r>
              <a:rPr lang="el-GR" dirty="0" err="1">
                <a:ea typeface="Calibri" panose="020F0502020204030204" pitchFamily="34" charset="0"/>
                <a:cs typeface="Times New Roman"/>
              </a:rPr>
              <a:t>αρχεσ</a:t>
            </a:r>
            <a:r>
              <a:rPr lang="el-GR" dirty="0">
                <a:ea typeface="Calibri" panose="020F0502020204030204" pitchFamily="34" charset="0"/>
                <a:cs typeface="Times New Roman"/>
              </a:rPr>
              <a:t> </a:t>
            </a:r>
            <a:r>
              <a:rPr lang="el-GR" dirty="0" err="1">
                <a:ea typeface="Calibri" panose="020F0502020204030204" pitchFamily="34" charset="0"/>
                <a:cs typeface="Times New Roman"/>
              </a:rPr>
              <a:t>τησ</a:t>
            </a:r>
            <a:r>
              <a:rPr lang="el-GR" dirty="0">
                <a:ea typeface="Calibri" panose="020F0502020204030204" pitchFamily="34" charset="0"/>
                <a:cs typeface="Times New Roman"/>
              </a:rPr>
              <a:t> </a:t>
            </a:r>
            <a:r>
              <a:rPr lang="el-GR" dirty="0" err="1">
                <a:ea typeface="Calibri" panose="020F0502020204030204" pitchFamily="34" charset="0"/>
                <a:cs typeface="Times New Roman"/>
              </a:rPr>
              <a:t>συνδεδεμενησ</a:t>
            </a:r>
            <a:r>
              <a:rPr lang="el-GR" dirty="0">
                <a:ea typeface="Calibri" panose="020F0502020204030204" pitchFamily="34" charset="0"/>
                <a:cs typeface="Times New Roman"/>
              </a:rPr>
              <a:t> </a:t>
            </a:r>
            <a:r>
              <a:rPr lang="el-GR" dirty="0" err="1">
                <a:ea typeface="Calibri" panose="020F0502020204030204" pitchFamily="34" charset="0"/>
                <a:cs typeface="Times New Roman"/>
              </a:rPr>
              <a:t>μαθησησ</a:t>
            </a:r>
            <a:r>
              <a:rPr lang="el-GR" dirty="0">
                <a:ea typeface="Calibri" panose="020F0502020204030204" pitchFamily="34" charset="0"/>
                <a:cs typeface="Times New Roman"/>
              </a:rPr>
              <a:t>).</a:t>
            </a:r>
            <a:endParaRPr lang="en-US" dirty="0">
              <a:cs typeface="Times New Roman"/>
            </a:endParaRPr>
          </a:p>
        </p:txBody>
      </p:sp>
      <p:sp>
        <p:nvSpPr>
          <p:cNvPr id="4" name="Subtitle 3">
            <a:extLst>
              <a:ext uri="{FF2B5EF4-FFF2-40B4-BE49-F238E27FC236}">
                <a16:creationId xmlns:a16="http://schemas.microsoft.com/office/drawing/2014/main" id="{7E1A69B0-787C-440E-A96D-53C820264039}"/>
              </a:ext>
            </a:extLst>
          </p:cNvPr>
          <p:cNvSpPr>
            <a:spLocks noGrp="1"/>
          </p:cNvSpPr>
          <p:nvPr>
            <p:ph type="subTitle" idx="1"/>
          </p:nvPr>
        </p:nvSpPr>
        <p:spPr/>
        <p:txBody>
          <a:bodyPr/>
          <a:lstStyle/>
          <a:p>
            <a:endParaRPr lang="en-US"/>
          </a:p>
        </p:txBody>
      </p:sp>
      <p:pic>
        <p:nvPicPr>
          <p:cNvPr id="5" name="Ήχος 4">
            <a:hlinkClick r:id="" action="ppaction://media"/>
            <a:extLst>
              <a:ext uri="{FF2B5EF4-FFF2-40B4-BE49-F238E27FC236}">
                <a16:creationId xmlns:a16="http://schemas.microsoft.com/office/drawing/2014/main" id="{4BB22C5B-EDD2-4CAF-9CED-01AB7B7C04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0284228"/>
      </p:ext>
    </p:extLst>
  </p:cSld>
  <p:clrMapOvr>
    <a:masterClrMapping/>
  </p:clrMapOvr>
  <mc:AlternateContent xmlns:mc="http://schemas.openxmlformats.org/markup-compatibility/2006" xmlns:p14="http://schemas.microsoft.com/office/powerpoint/2010/main">
    <mc:Choice Requires="p14">
      <p:transition spd="slow" p14:dur="2000" advTm="8878"/>
    </mc:Choice>
    <mc:Fallback xmlns="">
      <p:transition spd="slow" advTm="8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274638"/>
            <a:ext cx="8229600" cy="922114"/>
          </a:xfrm>
        </p:spPr>
        <p:txBody>
          <a:bodyPr>
            <a:normAutofit/>
          </a:bodyPr>
          <a:lstStyle/>
          <a:p>
            <a:r>
              <a:rPr lang="el-GR" b="1" dirty="0">
                <a:latin typeface="Segoe UI" panose="020B0502040204020203" pitchFamily="34" charset="0"/>
              </a:rPr>
              <a:t>Οι </a:t>
            </a:r>
            <a:r>
              <a:rPr lang="el-GR" b="1" dirty="0" err="1">
                <a:latin typeface="Segoe UI" panose="020B0502040204020203" pitchFamily="34" charset="0"/>
              </a:rPr>
              <a:t>θεμελιωδεισ</a:t>
            </a:r>
            <a:r>
              <a:rPr lang="el-GR" b="1" dirty="0">
                <a:latin typeface="Segoe UI" panose="020B0502040204020203" pitchFamily="34" charset="0"/>
              </a:rPr>
              <a:t> </a:t>
            </a:r>
            <a:r>
              <a:rPr lang="el-GR" b="1" dirty="0" err="1">
                <a:latin typeface="Segoe UI" panose="020B0502040204020203" pitchFamily="34" charset="0"/>
              </a:rPr>
              <a:t>αρχεσ</a:t>
            </a:r>
            <a:endParaRPr lang="en-IE" sz="3600" b="1"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81200" y="1141617"/>
            <a:ext cx="8229600" cy="4574766"/>
          </a:xfrm>
        </p:spPr>
        <p:txBody>
          <a:bodyPr>
            <a:normAutofit/>
          </a:bodyPr>
          <a:lstStyle/>
          <a:p>
            <a:pPr algn="l"/>
            <a:r>
              <a:rPr lang="el-GR" sz="2000" dirty="0">
                <a:latin typeface="Segoe UI" panose="020B0502040204020203" pitchFamily="34" charset="0"/>
              </a:rPr>
              <a:t>Το έργο </a:t>
            </a:r>
            <a:r>
              <a:rPr lang="en-US" sz="2000" b="0" i="0" dirty="0">
                <a:effectLst/>
                <a:latin typeface="Segoe UI" panose="020B0502040204020203" pitchFamily="34" charset="0"/>
              </a:rPr>
              <a:t> CONNECT</a:t>
            </a:r>
            <a:r>
              <a:rPr lang="el-GR" sz="2000" b="0" i="0" dirty="0">
                <a:effectLst/>
                <a:latin typeface="Segoe UI" panose="020B0502040204020203" pitchFamily="34" charset="0"/>
              </a:rPr>
              <a:t> βασίζεται σε 8 βασικές αρχές της συνδεμένης μάθησης</a:t>
            </a:r>
            <a:r>
              <a:rPr lang="en-US" sz="2000" b="0" i="0" dirty="0">
                <a:effectLst/>
                <a:latin typeface="Segoe UI" panose="020B0502040204020203" pitchFamily="34" charset="0"/>
              </a:rPr>
              <a:t>:</a:t>
            </a:r>
          </a:p>
          <a:p>
            <a:pPr lvl="1">
              <a:buFont typeface="Wingdings" panose="05000000000000000000" pitchFamily="2" charset="2"/>
              <a:buChar char="Ø"/>
            </a:pPr>
            <a:r>
              <a:rPr lang="el-GR" sz="1800" dirty="0">
                <a:latin typeface="Segoe UI" panose="020B0502040204020203" pitchFamily="34" charset="0"/>
              </a:rPr>
              <a:t>Αλληλεπίδραση και συνεργασία</a:t>
            </a:r>
          </a:p>
          <a:p>
            <a:pPr lvl="1">
              <a:buFont typeface="Wingdings" panose="05000000000000000000" pitchFamily="2" charset="2"/>
              <a:buChar char="Ø"/>
            </a:pPr>
            <a:r>
              <a:rPr lang="el-GR" sz="1800" dirty="0">
                <a:latin typeface="Segoe UI" panose="020B0502040204020203" pitchFamily="34" charset="0"/>
              </a:rPr>
              <a:t>Ο εκπαιδευόμενος δεν είναι μόνος του</a:t>
            </a:r>
            <a:endParaRPr lang="en-US" sz="1800" dirty="0">
              <a:latin typeface="Segoe UI" panose="020B0502040204020203" pitchFamily="34" charset="0"/>
            </a:endParaRPr>
          </a:p>
          <a:p>
            <a:pPr lvl="1">
              <a:buFont typeface="Wingdings" panose="05000000000000000000" pitchFamily="2" charset="2"/>
              <a:buChar char="Ø"/>
            </a:pPr>
            <a:r>
              <a:rPr lang="el-GR" sz="1800" dirty="0">
                <a:latin typeface="Segoe UI" panose="020B0502040204020203" pitchFamily="34" charset="0"/>
              </a:rPr>
              <a:t>Πρακτική, φτιάξτε και πάρτε ιδέες</a:t>
            </a:r>
            <a:endParaRPr lang="en-US" sz="1800" dirty="0">
              <a:latin typeface="Segoe UI" panose="020B0502040204020203" pitchFamily="34" charset="0"/>
            </a:endParaRPr>
          </a:p>
          <a:p>
            <a:pPr lvl="1">
              <a:buFont typeface="Wingdings" panose="05000000000000000000" pitchFamily="2" charset="2"/>
              <a:buChar char="Ø"/>
            </a:pPr>
            <a:r>
              <a:rPr lang="el-GR" sz="1800" dirty="0">
                <a:latin typeface="Segoe UI" panose="020B0502040204020203" pitchFamily="34" charset="0"/>
              </a:rPr>
              <a:t>Καθοδηγητικά βήματα δράσης</a:t>
            </a:r>
          </a:p>
          <a:p>
            <a:pPr lvl="1">
              <a:buFont typeface="Wingdings" panose="05000000000000000000" pitchFamily="2" charset="2"/>
              <a:buChar char="Ø"/>
            </a:pPr>
            <a:r>
              <a:rPr lang="el-GR" sz="1800" dirty="0">
                <a:latin typeface="Segoe UI" panose="020B0502040204020203" pitchFamily="34" charset="0"/>
              </a:rPr>
              <a:t>Ο μαθητής είναι </a:t>
            </a:r>
            <a:r>
              <a:rPr lang="el-GR" sz="1800" dirty="0" err="1">
                <a:latin typeface="Segoe UI" panose="020B0502040204020203" pitchFamily="34" charset="0"/>
              </a:rPr>
              <a:t>συνδημιουργός</a:t>
            </a:r>
            <a:endParaRPr lang="el-GR" sz="1800" dirty="0">
              <a:latin typeface="Segoe UI" panose="020B0502040204020203" pitchFamily="34" charset="0"/>
            </a:endParaRPr>
          </a:p>
          <a:p>
            <a:pPr lvl="1">
              <a:buFont typeface="Wingdings" panose="05000000000000000000" pitchFamily="2" charset="2"/>
              <a:buChar char="Ø"/>
            </a:pPr>
            <a:r>
              <a:rPr lang="el-GR" sz="1800" dirty="0">
                <a:latin typeface="Segoe UI" panose="020B0502040204020203" pitchFamily="34" charset="0"/>
              </a:rPr>
              <a:t>Ουσιαστική μάθηση</a:t>
            </a:r>
          </a:p>
          <a:p>
            <a:pPr lvl="1">
              <a:buFont typeface="Wingdings" panose="05000000000000000000" pitchFamily="2" charset="2"/>
              <a:buChar char="Ø"/>
            </a:pPr>
            <a:r>
              <a:rPr lang="el-GR" sz="1800" dirty="0">
                <a:latin typeface="Segoe UI" panose="020B0502040204020203" pitchFamily="34" charset="0"/>
              </a:rPr>
              <a:t>Ο μαθητής επιλέγει τον στόχο</a:t>
            </a:r>
          </a:p>
          <a:p>
            <a:pPr lvl="1">
              <a:buFont typeface="Wingdings" panose="05000000000000000000" pitchFamily="2" charset="2"/>
              <a:buChar char="Ø"/>
            </a:pPr>
            <a:r>
              <a:rPr lang="el-GR" sz="1800" dirty="0">
                <a:latin typeface="Segoe UI" panose="020B0502040204020203" pitchFamily="34" charset="0"/>
              </a:rPr>
              <a:t>Χώρος μεικτής μάθησης</a:t>
            </a:r>
          </a:p>
        </p:txBody>
      </p:sp>
      <p:pic>
        <p:nvPicPr>
          <p:cNvPr id="5" name="Ήχος 4">
            <a:hlinkClick r:id="" action="ppaction://media"/>
            <a:extLst>
              <a:ext uri="{FF2B5EF4-FFF2-40B4-BE49-F238E27FC236}">
                <a16:creationId xmlns:a16="http://schemas.microsoft.com/office/drawing/2014/main" id="{D8516D73-A9CA-490F-B3DF-38CF1D900B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72748007"/>
      </p:ext>
    </p:extLst>
  </p:cSld>
  <p:clrMapOvr>
    <a:masterClrMapping/>
  </p:clrMapOvr>
  <mc:AlternateContent xmlns:mc="http://schemas.openxmlformats.org/markup-compatibility/2006" xmlns:p14="http://schemas.microsoft.com/office/powerpoint/2010/main">
    <mc:Choice Requires="p14">
      <p:transition spd="slow" p14:dur="2000" advTm="76614"/>
    </mc:Choice>
    <mc:Fallback xmlns="">
      <p:transition spd="slow" advTm="76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43100" y="484188"/>
            <a:ext cx="8229600" cy="922114"/>
          </a:xfrm>
        </p:spPr>
        <p:txBody>
          <a:bodyPr>
            <a:normAutofit/>
          </a:bodyPr>
          <a:lstStyle/>
          <a:p>
            <a:r>
              <a:rPr lang="el-GR" sz="3600" b="1" dirty="0" err="1"/>
              <a:t>Διαδραστικοτητα</a:t>
            </a:r>
            <a:r>
              <a:rPr lang="el-GR" sz="3600" b="1" dirty="0"/>
              <a:t> και </a:t>
            </a:r>
            <a:r>
              <a:rPr lang="el-GR" sz="3600" b="1" dirty="0" err="1"/>
              <a:t>συνεργασια</a:t>
            </a:r>
            <a:endParaRPr lang="en-IE" sz="3600" b="1"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81200" y="1141617"/>
            <a:ext cx="8229600" cy="4574766"/>
          </a:xfrm>
        </p:spPr>
        <p:txBody>
          <a:bodyPr>
            <a:normAutofit/>
          </a:bodyPr>
          <a:lstStyle/>
          <a:p>
            <a:pPr algn="l">
              <a:buNone/>
            </a:pPr>
            <a:endParaRPr lang="el-GR" dirty="0">
              <a:latin typeface="Segoe UI" panose="020B0502040204020203" pitchFamily="34" charset="0"/>
            </a:endParaRPr>
          </a:p>
          <a:p>
            <a:pPr algn="l"/>
            <a:r>
              <a:rPr lang="el-GR" dirty="0">
                <a:latin typeface="Segoe UI" panose="020B0502040204020203" pitchFamily="34" charset="0"/>
              </a:rPr>
              <a:t>Η αλληλεπίδραση είναι το βασικό στοιχείο της συνδεδεμένης μάθησης. Θα πρέπει να θυμάστε πως η συνδεδεμένη μάθηση αποτελεί μία συνεργασία. Οι εκπαιδευόμενοι έρχονται σε εσένα, ως συντονιστή, προκειμένου να τους βοηθήσεις να επιτύχουν τους στόχους τους.</a:t>
            </a:r>
            <a:endParaRPr lang="en-US" b="0" i="0" dirty="0">
              <a:effectLst/>
              <a:latin typeface="Segoe UI" panose="020B0502040204020203" pitchFamily="34" charset="0"/>
            </a:endParaRPr>
          </a:p>
        </p:txBody>
      </p:sp>
      <p:pic>
        <p:nvPicPr>
          <p:cNvPr id="6" name="Ήχος 5">
            <a:hlinkClick r:id="" action="ppaction://media"/>
            <a:extLst>
              <a:ext uri="{FF2B5EF4-FFF2-40B4-BE49-F238E27FC236}">
                <a16:creationId xmlns:a16="http://schemas.microsoft.com/office/drawing/2014/main" id="{3D4BC0AF-860E-4BFA-998D-692D93E616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46201971"/>
      </p:ext>
    </p:extLst>
  </p:cSld>
  <p:clrMapOvr>
    <a:masterClrMapping/>
  </p:clrMapOvr>
  <mc:AlternateContent xmlns:mc="http://schemas.openxmlformats.org/markup-compatibility/2006" xmlns:p14="http://schemas.microsoft.com/office/powerpoint/2010/main">
    <mc:Choice Requires="p14">
      <p:transition spd="slow" p14:dur="2000" advTm="31425"/>
    </mc:Choice>
    <mc:Fallback xmlns="">
      <p:transition spd="slow" advTm="31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isNarration="1">
              <p:cMediaNode vol="80000" showWhenStopped="0">
                <p:cTn id="8"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274638"/>
            <a:ext cx="8229600" cy="922114"/>
          </a:xfrm>
        </p:spPr>
        <p:txBody>
          <a:bodyPr>
            <a:normAutofit fontScale="90000"/>
          </a:bodyPr>
          <a:lstStyle/>
          <a:p>
            <a:r>
              <a:rPr lang="el-GR" sz="3600" b="1" dirty="0"/>
              <a:t>Οι </a:t>
            </a:r>
            <a:r>
              <a:rPr lang="el-GR" sz="3600" b="1" dirty="0" err="1"/>
              <a:t>εκπαιδευομενοι</a:t>
            </a:r>
            <a:r>
              <a:rPr lang="el-GR" sz="3600" b="1" dirty="0"/>
              <a:t> δεν είναι </a:t>
            </a:r>
            <a:r>
              <a:rPr lang="el-GR" sz="3600" b="1" dirty="0" err="1"/>
              <a:t>μονοι</a:t>
            </a:r>
            <a:r>
              <a:rPr lang="el-GR" sz="3600" b="1" dirty="0"/>
              <a:t> </a:t>
            </a:r>
            <a:r>
              <a:rPr lang="el-GR" sz="3600" b="1" dirty="0" err="1"/>
              <a:t>τουσ</a:t>
            </a:r>
            <a:endParaRPr lang="en-IE" sz="3600" b="1"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2038709" y="1457919"/>
            <a:ext cx="8502769" cy="4574766"/>
          </a:xfrm>
        </p:spPr>
        <p:txBody>
          <a:bodyPr vert="horz" lIns="91440" tIns="45720" rIns="91440" bIns="45720" rtlCol="0" anchor="t">
            <a:normAutofit/>
          </a:bodyPr>
          <a:lstStyle/>
          <a:p>
            <a:r>
              <a:rPr lang="el-GR" b="0" i="0" dirty="0">
                <a:effectLst/>
                <a:latin typeface="Segoe UI"/>
                <a:cs typeface="Segoe UI"/>
              </a:rPr>
              <a:t>Το </a:t>
            </a:r>
            <a:r>
              <a:rPr lang="en-US" b="0" i="0" dirty="0">
                <a:effectLst/>
                <a:latin typeface="Segoe UI"/>
                <a:cs typeface="Segoe UI"/>
              </a:rPr>
              <a:t>CONNECT</a:t>
            </a:r>
            <a:r>
              <a:rPr lang="el-GR" b="0" i="0" dirty="0">
                <a:effectLst/>
                <a:latin typeface="Segoe UI"/>
                <a:cs typeface="Segoe UI"/>
              </a:rPr>
              <a:t> βασίζεται στην υποστήριξη</a:t>
            </a:r>
            <a:r>
              <a:rPr lang="el-GR" dirty="0">
                <a:latin typeface="Segoe UI"/>
                <a:cs typeface="Segoe UI"/>
              </a:rPr>
              <a:t> του </a:t>
            </a:r>
            <a:r>
              <a:rPr lang="el-GR" b="0" i="0" dirty="0">
                <a:effectLst/>
                <a:latin typeface="Segoe UI"/>
                <a:cs typeface="Segoe UI"/>
              </a:rPr>
              <a:t>συντονιστή. Ως εκ τούτου, ο </a:t>
            </a:r>
            <a:r>
              <a:rPr lang="el-GR" b="0" i="0" dirty="0" err="1">
                <a:effectLst/>
                <a:latin typeface="Segoe UI"/>
                <a:cs typeface="Segoe UI"/>
              </a:rPr>
              <a:t>εκπαιδευομενος</a:t>
            </a:r>
            <a:r>
              <a:rPr lang="el-GR" b="0" i="0" dirty="0">
                <a:effectLst/>
                <a:latin typeface="Segoe UI"/>
                <a:cs typeface="Segoe UI"/>
              </a:rPr>
              <a:t> δεν θα είναι μόνος του, αναζητώντας και αποκρυπτογραφώντας τις πληροφορίες.</a:t>
            </a:r>
          </a:p>
          <a:p>
            <a:r>
              <a:rPr lang="el-GR" dirty="0">
                <a:latin typeface="Segoe UI"/>
                <a:cs typeface="Segoe UI"/>
              </a:rPr>
              <a:t>Δεν είναι μόνο ο διαμεσολαβητής εκεί για να παρέχει ισχυρή υποστήριξη στην μαθησιακή εμπειρία, αλλά υπάρχει μία ολόκληρη κοινωνία που βρίσκεται εκεί για να τους υποστηρίζει σε όλη τη διάρκεια του έργου τους.</a:t>
            </a:r>
          </a:p>
        </p:txBody>
      </p:sp>
      <p:pic>
        <p:nvPicPr>
          <p:cNvPr id="5" name="Ήχος 4">
            <a:hlinkClick r:id="" action="ppaction://media"/>
            <a:extLst>
              <a:ext uri="{FF2B5EF4-FFF2-40B4-BE49-F238E27FC236}">
                <a16:creationId xmlns:a16="http://schemas.microsoft.com/office/drawing/2014/main" id="{B0947797-BA06-4B08-9DC7-7A5ABF6E66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9667496"/>
      </p:ext>
    </p:extLst>
  </p:cSld>
  <p:clrMapOvr>
    <a:masterClrMapping/>
  </p:clrMapOvr>
  <mc:AlternateContent xmlns:mc="http://schemas.openxmlformats.org/markup-compatibility/2006" xmlns:p14="http://schemas.microsoft.com/office/powerpoint/2010/main">
    <mc:Choice Requires="p14">
      <p:transition spd="slow" p14:dur="2000" advTm="43251"/>
    </mc:Choice>
    <mc:Fallback xmlns="">
      <p:transition spd="slow" advTm="43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isNarration="1">
              <p:cMediaNode vol="80000" showWhenStopped="0">
                <p:cTn id="8"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43100" y="0"/>
            <a:ext cx="8229600" cy="922114"/>
          </a:xfrm>
        </p:spPr>
        <p:txBody>
          <a:bodyPr>
            <a:normAutofit fontScale="90000"/>
          </a:bodyPr>
          <a:lstStyle/>
          <a:p>
            <a:br>
              <a:rPr lang="el-GR" b="1" i="0" dirty="0">
                <a:effectLst/>
                <a:latin typeface="Segoe UI" panose="020B0502040204020203" pitchFamily="34" charset="0"/>
              </a:rPr>
            </a:br>
            <a:r>
              <a:rPr lang="el-GR" b="1" dirty="0" err="1">
                <a:latin typeface="Segoe UI" panose="020B0502040204020203" pitchFamily="34" charset="0"/>
              </a:rPr>
              <a:t>πρακτικη</a:t>
            </a:r>
            <a:r>
              <a:rPr lang="el-GR" b="1" dirty="0">
                <a:latin typeface="Segoe UI" panose="020B0502040204020203" pitchFamily="34" charset="0"/>
              </a:rPr>
              <a:t>, </a:t>
            </a:r>
            <a:r>
              <a:rPr lang="el-GR" b="1" dirty="0" err="1">
                <a:latin typeface="Segoe UI" panose="020B0502040204020203" pitchFamily="34" charset="0"/>
              </a:rPr>
              <a:t>φτιαξτε</a:t>
            </a:r>
            <a:r>
              <a:rPr lang="el-GR" b="1" dirty="0">
                <a:latin typeface="Segoe UI" panose="020B0502040204020203" pitchFamily="34" charset="0"/>
              </a:rPr>
              <a:t> και </a:t>
            </a:r>
            <a:r>
              <a:rPr lang="el-GR" b="1" dirty="0" err="1">
                <a:latin typeface="Segoe UI" panose="020B0502040204020203" pitchFamily="34" charset="0"/>
              </a:rPr>
              <a:t>παρτε</a:t>
            </a:r>
            <a:r>
              <a:rPr lang="el-GR" b="1" dirty="0">
                <a:latin typeface="Segoe UI" panose="020B0502040204020203" pitchFamily="34" charset="0"/>
              </a:rPr>
              <a:t> </a:t>
            </a:r>
            <a:r>
              <a:rPr lang="el-GR" b="1" dirty="0" err="1">
                <a:latin typeface="Segoe UI" panose="020B0502040204020203" pitchFamily="34" charset="0"/>
              </a:rPr>
              <a:t>ιδεεσ</a:t>
            </a:r>
            <a:endParaRPr lang="en-IE" sz="3600" b="1"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38069" y="1386032"/>
            <a:ext cx="8660920" cy="4574766"/>
          </a:xfrm>
        </p:spPr>
        <p:txBody>
          <a:bodyPr vert="horz" lIns="91440" tIns="45720" rIns="91440" bIns="45720" rtlCol="0" anchor="t">
            <a:normAutofit/>
          </a:bodyPr>
          <a:lstStyle/>
          <a:p>
            <a:pPr algn="l"/>
            <a:r>
              <a:rPr lang="el-GR" dirty="0">
                <a:latin typeface="Segoe UI" panose="020B0502040204020203" pitchFamily="34" charset="0"/>
              </a:rPr>
              <a:t>Προκειμένου να βοηθήσουν τους εκπαιδευόμενους στην υλοποίηση των έργων τους, οι συντονιστές θα πρέπει να παρέχουν πρακτικές ιδέες και πληροφορίες.</a:t>
            </a:r>
          </a:p>
          <a:p>
            <a:r>
              <a:rPr lang="el-GR" dirty="0">
                <a:latin typeface="Segoe UI"/>
                <a:cs typeface="Segoe UI"/>
              </a:rPr>
              <a:t>Οι συντονιστές δεν θα κατευθύνουν μόνο τους εκπαιδευόμενους προς την πληροφορία που χρειάζονται ή προς τους ειδικούς σε αυτό τον τομέα αλλά και θα ενθαρρύνουν τις ανταλλαγές εντός της διαδικτυακής κοινότητας.</a:t>
            </a:r>
          </a:p>
          <a:p>
            <a:pPr algn="l">
              <a:buNone/>
            </a:pPr>
            <a:endParaRPr lang="en-US" b="0" i="0" dirty="0">
              <a:effectLst/>
              <a:latin typeface="Segoe UI" panose="020B0502040204020203" pitchFamily="34" charset="0"/>
            </a:endParaRPr>
          </a:p>
        </p:txBody>
      </p:sp>
      <p:pic>
        <p:nvPicPr>
          <p:cNvPr id="4" name="Ήχος 3">
            <a:hlinkClick r:id="" action="ppaction://media"/>
            <a:extLst>
              <a:ext uri="{FF2B5EF4-FFF2-40B4-BE49-F238E27FC236}">
                <a16:creationId xmlns:a16="http://schemas.microsoft.com/office/drawing/2014/main" id="{5BFDB7CE-CC78-4C18-8391-2356E84FFF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38604285"/>
      </p:ext>
    </p:extLst>
  </p:cSld>
  <p:clrMapOvr>
    <a:masterClrMapping/>
  </p:clrMapOvr>
  <mc:AlternateContent xmlns:mc="http://schemas.openxmlformats.org/markup-compatibility/2006" xmlns:p14="http://schemas.microsoft.com/office/powerpoint/2010/main">
    <mc:Choice Requires="p14">
      <p:transition spd="slow" p14:dur="2000" advTm="43466"/>
    </mc:Choice>
    <mc:Fallback xmlns="">
      <p:transition spd="slow" advTm="43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274638"/>
            <a:ext cx="8229600" cy="922114"/>
          </a:xfrm>
        </p:spPr>
        <p:txBody>
          <a:bodyPr>
            <a:normAutofit/>
          </a:bodyPr>
          <a:lstStyle/>
          <a:p>
            <a:r>
              <a:rPr lang="el-GR" sz="3600" b="1" dirty="0" err="1">
                <a:latin typeface="Segoe UI"/>
                <a:cs typeface="Segoe UI"/>
              </a:rPr>
              <a:t>Καθοδηγητικα</a:t>
            </a:r>
            <a:r>
              <a:rPr lang="el-GR" sz="3600" b="1" dirty="0">
                <a:latin typeface="Segoe UI"/>
                <a:cs typeface="Segoe UI"/>
              </a:rPr>
              <a:t> </a:t>
            </a:r>
            <a:r>
              <a:rPr lang="el-GR" sz="3600" b="1" dirty="0" err="1">
                <a:latin typeface="Segoe UI"/>
                <a:cs typeface="Segoe UI"/>
              </a:rPr>
              <a:t>βηματα</a:t>
            </a:r>
            <a:r>
              <a:rPr lang="el-GR" sz="3600" b="1" dirty="0">
                <a:latin typeface="Segoe UI"/>
                <a:cs typeface="Segoe UI"/>
              </a:rPr>
              <a:t> </a:t>
            </a:r>
            <a:r>
              <a:rPr lang="el-GR" sz="3600" b="1" dirty="0" err="1">
                <a:latin typeface="Segoe UI"/>
                <a:cs typeface="Segoe UI"/>
              </a:rPr>
              <a:t>δρασησ</a:t>
            </a:r>
            <a:endParaRPr lang="en-IE" sz="3600" b="1" dirty="0">
              <a:latin typeface="Segoe UI"/>
              <a:cs typeface="Segoe UI"/>
            </a:endParaRPr>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81200" y="1141617"/>
            <a:ext cx="8229600" cy="4574766"/>
          </a:xfrm>
        </p:spPr>
        <p:txBody>
          <a:bodyPr vert="horz" lIns="91440" tIns="45720" rIns="91440" bIns="45720" rtlCol="0" anchor="t">
            <a:normAutofit/>
          </a:bodyPr>
          <a:lstStyle/>
          <a:p>
            <a:pPr algn="l"/>
            <a:r>
              <a:rPr lang="el-GR" b="0" i="0" dirty="0">
                <a:effectLst/>
                <a:latin typeface="Segoe UI" panose="020B0502040204020203" pitchFamily="34" charset="0"/>
              </a:rPr>
              <a:t>Ο συντονιστής είναι σαν προπονητής για τους εκπαιδευόμενους</a:t>
            </a:r>
            <a:r>
              <a:rPr lang="en-US" b="0" i="0" dirty="0">
                <a:effectLst/>
                <a:latin typeface="Segoe UI" panose="020B0502040204020203" pitchFamily="34" charset="0"/>
              </a:rPr>
              <a:t>: </a:t>
            </a:r>
            <a:r>
              <a:rPr lang="el-GR" b="0" i="0" dirty="0">
                <a:effectLst/>
                <a:latin typeface="Segoe UI" panose="020B0502040204020203" pitchFamily="34" charset="0"/>
              </a:rPr>
              <a:t>τους βοηθάει να βρουν τις σχετικές πληροφορίες και να τις εφαρμόσουν σε προσωπικές τους εργασίες.</a:t>
            </a:r>
          </a:p>
          <a:p>
            <a:r>
              <a:rPr lang="el-GR" dirty="0">
                <a:latin typeface="Segoe UI"/>
                <a:cs typeface="Segoe UI"/>
              </a:rPr>
              <a:t>Το έργο ενός συντονιστή συνεπώς καθοδηγείται από δεδομένα, βασίζεται σε συγκεκριμένες δράσεις που </a:t>
            </a:r>
            <a:r>
              <a:rPr lang="el-GR">
                <a:latin typeface="Segoe UI"/>
                <a:cs typeface="Segoe UI"/>
              </a:rPr>
              <a:t>αφορούν το μαθησιακό έργο και πάντα εφαρμόζεται με σκοπό την βελτίωση.</a:t>
            </a:r>
          </a:p>
          <a:p>
            <a:pPr algn="l">
              <a:buNone/>
            </a:pPr>
            <a:endParaRPr lang="en-US" b="0" i="0" dirty="0">
              <a:effectLst/>
              <a:latin typeface="Segoe UI" panose="020B0502040204020203" pitchFamily="34" charset="0"/>
            </a:endParaRPr>
          </a:p>
        </p:txBody>
      </p:sp>
      <p:pic>
        <p:nvPicPr>
          <p:cNvPr id="4" name="Ήχος 3">
            <a:hlinkClick r:id="" action="ppaction://media"/>
            <a:extLst>
              <a:ext uri="{FF2B5EF4-FFF2-40B4-BE49-F238E27FC236}">
                <a16:creationId xmlns:a16="http://schemas.microsoft.com/office/drawing/2014/main" id="{19FD6222-610A-4FA3-856A-8A35FF8D50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81274704"/>
      </p:ext>
    </p:extLst>
  </p:cSld>
  <p:clrMapOvr>
    <a:masterClrMapping/>
  </p:clrMapOvr>
  <mc:AlternateContent xmlns:mc="http://schemas.openxmlformats.org/markup-compatibility/2006" xmlns:p14="http://schemas.microsoft.com/office/powerpoint/2010/main">
    <mc:Choice Requires="p14">
      <p:transition spd="slow" p14:dur="2000" advTm="40875"/>
    </mc:Choice>
    <mc:Fallback xmlns="">
      <p:transition spd="slow" advTm="40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274638"/>
            <a:ext cx="8229600" cy="922114"/>
          </a:xfrm>
        </p:spPr>
        <p:txBody>
          <a:bodyPr>
            <a:normAutofit fontScale="90000"/>
          </a:bodyPr>
          <a:lstStyle/>
          <a:p>
            <a:r>
              <a:rPr lang="el-GR" b="1" dirty="0">
                <a:latin typeface="Segoe UI" panose="020B0502040204020203" pitchFamily="34" charset="0"/>
              </a:rPr>
              <a:t>Ο </a:t>
            </a:r>
            <a:r>
              <a:rPr lang="el-GR" b="1" dirty="0" err="1">
                <a:latin typeface="Segoe UI" panose="020B0502040204020203" pitchFamily="34" charset="0"/>
              </a:rPr>
              <a:t>εκπαιδευομενος</a:t>
            </a:r>
            <a:r>
              <a:rPr lang="el-GR" b="1" dirty="0">
                <a:latin typeface="Segoe UI" panose="020B0502040204020203" pitchFamily="34" charset="0"/>
              </a:rPr>
              <a:t> </a:t>
            </a:r>
            <a:r>
              <a:rPr lang="el-GR" b="1" dirty="0" err="1">
                <a:latin typeface="Segoe UI" panose="020B0502040204020203" pitchFamily="34" charset="0"/>
              </a:rPr>
              <a:t>ειναι</a:t>
            </a:r>
            <a:r>
              <a:rPr lang="el-GR" b="1" dirty="0">
                <a:latin typeface="Segoe UI" panose="020B0502040204020203" pitchFamily="34" charset="0"/>
              </a:rPr>
              <a:t> </a:t>
            </a:r>
            <a:r>
              <a:rPr lang="el-GR" b="1" dirty="0" err="1">
                <a:latin typeface="Segoe UI" panose="020B0502040204020203" pitchFamily="34" charset="0"/>
              </a:rPr>
              <a:t>συνδημιουργοσ</a:t>
            </a:r>
            <a:endParaRPr lang="en-IE" sz="3600" b="1"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2133600" y="1541667"/>
            <a:ext cx="8229600" cy="4574766"/>
          </a:xfrm>
        </p:spPr>
        <p:txBody>
          <a:bodyPr vert="horz" lIns="91440" tIns="45720" rIns="91440" bIns="45720" rtlCol="0" anchor="t">
            <a:normAutofit/>
          </a:bodyPr>
          <a:lstStyle/>
          <a:p>
            <a:pPr algn="l"/>
            <a:r>
              <a:rPr lang="el-GR" b="0" i="0" dirty="0">
                <a:effectLst/>
                <a:latin typeface="Segoe UI" panose="020B0502040204020203" pitchFamily="34" charset="0"/>
              </a:rPr>
              <a:t>Ωστόσο, ο εκπαιδευόμενος θα πρέπει να θυμάται πως η συνδεδεμένη μάθηση δεν αφορά την ανάθεση της δημιουργικής διαδικασίας στον συντονιστή.</a:t>
            </a:r>
          </a:p>
          <a:p>
            <a:r>
              <a:rPr lang="el-GR" dirty="0">
                <a:latin typeface="Segoe UI"/>
                <a:cs typeface="Segoe UI"/>
              </a:rPr>
              <a:t>Στην πραγματικότητα, ο εκπαιδευόμενος είναι ο </a:t>
            </a:r>
            <a:r>
              <a:rPr lang="el-GR" err="1">
                <a:latin typeface="Segoe UI"/>
                <a:cs typeface="Segoe UI"/>
              </a:rPr>
              <a:t>συνδημιουργός</a:t>
            </a:r>
            <a:r>
              <a:rPr lang="el-GR">
                <a:latin typeface="Segoe UI"/>
                <a:cs typeface="Segoe UI"/>
              </a:rPr>
              <a:t> στο έργο τους και θα είναι ενεργός σε όλη τη </a:t>
            </a:r>
            <a:r>
              <a:rPr lang="el-GR" dirty="0">
                <a:latin typeface="Segoe UI"/>
                <a:cs typeface="Segoe UI"/>
              </a:rPr>
              <a:t>διαδικασία κάνοντας βήματα, ερευνώντας πληροφορίες και υλοποιώντας το έργο τους.</a:t>
            </a:r>
            <a:endParaRPr lang="el-GR" b="0" i="0" dirty="0">
              <a:effectLst/>
              <a:latin typeface="Segoe UI"/>
              <a:cs typeface="Segoe UI"/>
            </a:endParaRPr>
          </a:p>
        </p:txBody>
      </p:sp>
      <p:pic>
        <p:nvPicPr>
          <p:cNvPr id="4" name="Ήχος 3">
            <a:hlinkClick r:id="" action="ppaction://media"/>
            <a:extLst>
              <a:ext uri="{FF2B5EF4-FFF2-40B4-BE49-F238E27FC236}">
                <a16:creationId xmlns:a16="http://schemas.microsoft.com/office/drawing/2014/main" id="{C48F3871-C74F-4A23-BE11-7823658F08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99772211"/>
      </p:ext>
    </p:extLst>
  </p:cSld>
  <p:clrMapOvr>
    <a:masterClrMapping/>
  </p:clrMapOvr>
  <mc:AlternateContent xmlns:mc="http://schemas.openxmlformats.org/markup-compatibility/2006" xmlns:p14="http://schemas.microsoft.com/office/powerpoint/2010/main">
    <mc:Choice Requires="p14">
      <p:transition spd="slow" p14:dur="2000" advTm="38996"/>
    </mc:Choice>
    <mc:Fallback xmlns="">
      <p:transition spd="slow" advTm="38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274638"/>
            <a:ext cx="8229600" cy="922114"/>
          </a:xfrm>
        </p:spPr>
        <p:txBody>
          <a:bodyPr>
            <a:normAutofit/>
          </a:bodyPr>
          <a:lstStyle/>
          <a:p>
            <a:r>
              <a:rPr lang="el-GR" sz="3600" b="1" dirty="0" err="1">
                <a:latin typeface="Segoe UI" panose="020B0502040204020203" pitchFamily="34" charset="0"/>
              </a:rPr>
              <a:t>Ουσιαστικη</a:t>
            </a:r>
            <a:r>
              <a:rPr lang="el-GR" sz="3600" b="1" dirty="0">
                <a:latin typeface="Segoe UI" panose="020B0502040204020203" pitchFamily="34" charset="0"/>
              </a:rPr>
              <a:t> </a:t>
            </a:r>
            <a:r>
              <a:rPr lang="el-GR" sz="3600" b="1" dirty="0" err="1">
                <a:latin typeface="Segoe UI" panose="020B0502040204020203" pitchFamily="34" charset="0"/>
              </a:rPr>
              <a:t>μαθηση</a:t>
            </a:r>
            <a:endParaRPr lang="en-IE" sz="3600" b="1"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24050" y="1636917"/>
            <a:ext cx="8229600" cy="4574766"/>
          </a:xfrm>
        </p:spPr>
        <p:txBody>
          <a:bodyPr>
            <a:normAutofit/>
          </a:bodyPr>
          <a:lstStyle/>
          <a:p>
            <a:pPr algn="l"/>
            <a:r>
              <a:rPr lang="el-GR" dirty="0">
                <a:latin typeface="Segoe UI" panose="020B0502040204020203" pitchFamily="34" charset="0"/>
              </a:rPr>
              <a:t>Η διαδικασία της συνδεδεμένης μάθησης ενσωματώνει επίσης την ανατροφοδότηση μέσω των αλλαγών. Όντας συνδεδεμένος σε μία κοινότητα με εμπειρογνώμονες και αρχάριους, ο εκπαιδευόμενος έχει πρόσβαση σε ποικιλία εμπειριών, γνώσεων και βοήθειας ώστε να βελτιώσει τα αποτελέσματα του έργου τους.</a:t>
            </a:r>
          </a:p>
          <a:p>
            <a:pPr algn="l">
              <a:buNone/>
            </a:pPr>
            <a:endParaRPr lang="en-US" b="0" i="0" dirty="0">
              <a:effectLst/>
              <a:latin typeface="Segoe UI" panose="020B0502040204020203" pitchFamily="34" charset="0"/>
            </a:endParaRPr>
          </a:p>
        </p:txBody>
      </p:sp>
      <p:pic>
        <p:nvPicPr>
          <p:cNvPr id="5" name="Ήχος 4">
            <a:hlinkClick r:id="" action="ppaction://media"/>
            <a:extLst>
              <a:ext uri="{FF2B5EF4-FFF2-40B4-BE49-F238E27FC236}">
                <a16:creationId xmlns:a16="http://schemas.microsoft.com/office/drawing/2014/main" id="{10882DFA-EE7B-4559-8B36-A98BC1ED9A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23408061"/>
      </p:ext>
    </p:extLst>
  </p:cSld>
  <p:clrMapOvr>
    <a:masterClrMapping/>
  </p:clrMapOvr>
  <mc:AlternateContent xmlns:mc="http://schemas.openxmlformats.org/markup-compatibility/2006" xmlns:p14="http://schemas.microsoft.com/office/powerpoint/2010/main">
    <mc:Choice Requires="p14">
      <p:transition spd="slow" p14:dur="2000" advTm="41943"/>
    </mc:Choice>
    <mc:Fallback xmlns="">
      <p:transition spd="slow" advTm="41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DEDD4-016A-4A88-B23A-CB6F98A56FD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ADC6D82-E015-40DE-A32E-0AF6D1017F9B}"/>
              </a:ext>
            </a:extLst>
          </p:cNvPr>
          <p:cNvSpPr>
            <a:spLocks noGrp="1"/>
          </p:cNvSpPr>
          <p:nvPr>
            <p:ph idx="1"/>
          </p:nvPr>
        </p:nvSpPr>
        <p:spPr/>
        <p:txBody>
          <a:bodyPr/>
          <a:lstStyle/>
          <a:p>
            <a:r>
              <a:rPr lang="el-GR" dirty="0"/>
              <a:t>Το </a:t>
            </a:r>
            <a:r>
              <a:rPr lang="en-US" dirty="0"/>
              <a:t>Webinar </a:t>
            </a:r>
            <a:r>
              <a:rPr lang="el-GR" dirty="0" err="1"/>
              <a:t>εχει</a:t>
            </a:r>
            <a:r>
              <a:rPr lang="el-GR" dirty="0"/>
              <a:t> σαν στόχο να παρουσιάσει την πλατφόρμα δια βίου μάθησης «Μαθαίνω στην Καλλιθέα» , επικεντρώνοντας στον ρόλο των συντονιστών της πλατφόρμας. </a:t>
            </a:r>
            <a:endParaRPr lang="en-US" dirty="0"/>
          </a:p>
        </p:txBody>
      </p:sp>
      <p:pic>
        <p:nvPicPr>
          <p:cNvPr id="8" name="Ήχος 7">
            <a:hlinkClick r:id="" action="ppaction://media"/>
            <a:extLst>
              <a:ext uri="{FF2B5EF4-FFF2-40B4-BE49-F238E27FC236}">
                <a16:creationId xmlns:a16="http://schemas.microsoft.com/office/drawing/2014/main" id="{4CFEF749-E864-4E61-AA6C-EE6D6D43D8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74201670"/>
      </p:ext>
    </p:extLst>
  </p:cSld>
  <p:clrMapOvr>
    <a:masterClrMapping/>
  </p:clrMapOvr>
  <mc:AlternateContent xmlns:mc="http://schemas.openxmlformats.org/markup-compatibility/2006" xmlns:p14="http://schemas.microsoft.com/office/powerpoint/2010/main">
    <mc:Choice Requires="p14">
      <p:transition spd="slow" p14:dur="2000" advTm="13143"/>
    </mc:Choice>
    <mc:Fallback xmlns="">
      <p:transition spd="slow" advTm="13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490298"/>
            <a:ext cx="8229600" cy="922114"/>
          </a:xfrm>
        </p:spPr>
        <p:txBody>
          <a:bodyPr>
            <a:normAutofit fontScale="90000"/>
          </a:bodyPr>
          <a:lstStyle/>
          <a:p>
            <a:r>
              <a:rPr lang="el-GR" sz="3600" b="1" dirty="0"/>
              <a:t>Ο </a:t>
            </a:r>
            <a:r>
              <a:rPr lang="el-GR" dirty="0">
                <a:latin typeface="Segoe UI" panose="020B0502040204020203" pitchFamily="34" charset="0"/>
              </a:rPr>
              <a:t>εκπαιδευόμενος</a:t>
            </a:r>
            <a:r>
              <a:rPr lang="el-GR" sz="3600" b="1" dirty="0"/>
              <a:t> </a:t>
            </a:r>
            <a:r>
              <a:rPr lang="el-GR" sz="3600" b="1" dirty="0" err="1"/>
              <a:t>επιλεγει</a:t>
            </a:r>
            <a:r>
              <a:rPr lang="el-GR" sz="3600" b="1" dirty="0"/>
              <a:t> τον </a:t>
            </a:r>
            <a:r>
              <a:rPr lang="el-GR" sz="3600" b="1" dirty="0" err="1"/>
              <a:t>στοχο</a:t>
            </a:r>
            <a:endParaRPr lang="en-IE" sz="3600" b="1"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81200" y="1716711"/>
            <a:ext cx="8229600" cy="4574766"/>
          </a:xfrm>
        </p:spPr>
        <p:txBody>
          <a:bodyPr>
            <a:normAutofit/>
          </a:bodyPr>
          <a:lstStyle/>
          <a:p>
            <a:pPr algn="l"/>
            <a:r>
              <a:rPr lang="el-GR" dirty="0">
                <a:latin typeface="Segoe UI" panose="020B0502040204020203" pitchFamily="34" charset="0"/>
              </a:rPr>
              <a:t>Οι εκπαιδευόμενοι είναι οι ίδιοι υπεύθυνοι του έργου τους. Εκφράζουν τα ενδιαφέροντα τους, αποφασίζουν τον προσανατολισμό του έργου τους και ποιους στόχους θέλουν να θέσουν. Ως συντονιστής, η δουλειά σας είναι να τους βοηθάτε να εκπληρώσουν τους στόχους τους.</a:t>
            </a:r>
          </a:p>
        </p:txBody>
      </p:sp>
      <p:pic>
        <p:nvPicPr>
          <p:cNvPr id="4" name="Ήχος 3">
            <a:hlinkClick r:id="" action="ppaction://media"/>
            <a:extLst>
              <a:ext uri="{FF2B5EF4-FFF2-40B4-BE49-F238E27FC236}">
                <a16:creationId xmlns:a16="http://schemas.microsoft.com/office/drawing/2014/main" id="{18A6AE46-6C1F-411C-AE57-550128B162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81675281"/>
      </p:ext>
    </p:extLst>
  </p:cSld>
  <p:clrMapOvr>
    <a:masterClrMapping/>
  </p:clrMapOvr>
  <mc:AlternateContent xmlns:mc="http://schemas.openxmlformats.org/markup-compatibility/2006" xmlns:p14="http://schemas.microsoft.com/office/powerpoint/2010/main">
    <mc:Choice Requires="p14">
      <p:transition spd="slow" p14:dur="2000" advTm="46834"/>
    </mc:Choice>
    <mc:Fallback xmlns="">
      <p:transition spd="slow" advTm="46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274638"/>
            <a:ext cx="8229600" cy="922114"/>
          </a:xfrm>
        </p:spPr>
        <p:txBody>
          <a:bodyPr>
            <a:normAutofit/>
          </a:bodyPr>
          <a:lstStyle/>
          <a:p>
            <a:r>
              <a:rPr lang="el-GR" sz="3600" b="1" dirty="0" err="1"/>
              <a:t>Χωροσ</a:t>
            </a:r>
            <a:r>
              <a:rPr lang="el-GR" sz="3600" b="1" dirty="0"/>
              <a:t> </a:t>
            </a:r>
            <a:r>
              <a:rPr lang="el-GR" sz="3600" b="1" dirty="0" err="1"/>
              <a:t>μεικτης</a:t>
            </a:r>
            <a:r>
              <a:rPr lang="el-GR" sz="3600" b="1" dirty="0"/>
              <a:t> </a:t>
            </a:r>
            <a:r>
              <a:rPr lang="el-GR" sz="3600" b="1" dirty="0" err="1"/>
              <a:t>μαθησησ</a:t>
            </a:r>
            <a:endParaRPr lang="en-IE" sz="3600" b="1"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81200" y="1141617"/>
            <a:ext cx="8574656" cy="4574766"/>
          </a:xfrm>
        </p:spPr>
        <p:txBody>
          <a:bodyPr vert="horz" lIns="91440" tIns="45720" rIns="91440" bIns="45720" rtlCol="0" anchor="t">
            <a:normAutofit/>
          </a:bodyPr>
          <a:lstStyle/>
          <a:p>
            <a:pPr algn="l"/>
            <a:r>
              <a:rPr lang="el-GR" b="0" i="0" dirty="0">
                <a:effectLst/>
                <a:latin typeface="Segoe UI"/>
                <a:cs typeface="Segoe UI"/>
              </a:rPr>
              <a:t>Ο χώρος της συνδεδεμένης μάθησης δεν είναι κατηγοριοποιημένος</a:t>
            </a:r>
            <a:r>
              <a:rPr lang="en-US" b="0" i="0" dirty="0">
                <a:effectLst/>
                <a:latin typeface="Segoe UI"/>
                <a:cs typeface="Segoe UI"/>
              </a:rPr>
              <a:t>:</a:t>
            </a:r>
            <a:r>
              <a:rPr lang="el-GR" b="0" i="0" dirty="0">
                <a:effectLst/>
                <a:latin typeface="Segoe UI"/>
                <a:cs typeface="Segoe UI"/>
              </a:rPr>
              <a:t> στην πραγματικότητα, οι εκπαιδευόμενοι έχουν πρόσβαση σε μία μεγάλη ποικιλία </a:t>
            </a:r>
            <a:r>
              <a:rPr lang="el-GR" b="0" i="0">
                <a:effectLst/>
                <a:latin typeface="Segoe UI"/>
                <a:cs typeface="Segoe UI"/>
              </a:rPr>
              <a:t>από </a:t>
            </a:r>
            <a:r>
              <a:rPr lang="el-GR">
                <a:latin typeface="Segoe UI"/>
                <a:cs typeface="Segoe UI"/>
              </a:rPr>
              <a:t>ειδικούς</a:t>
            </a:r>
            <a:r>
              <a:rPr lang="el-GR" b="0" i="0">
                <a:effectLst/>
                <a:latin typeface="Segoe UI"/>
                <a:cs typeface="Segoe UI"/>
              </a:rPr>
              <a:t>, αρχάριους, άλλους εκπαιδευόμενους, </a:t>
            </a:r>
            <a:r>
              <a:rPr lang="el-GR" b="0" i="0" dirty="0">
                <a:effectLst/>
                <a:latin typeface="Segoe UI"/>
                <a:cs typeface="Segoe UI"/>
              </a:rPr>
              <a:t>συντονιστές, κ.λπ.</a:t>
            </a:r>
          </a:p>
          <a:p>
            <a:r>
              <a:rPr lang="el-GR" dirty="0">
                <a:latin typeface="Segoe UI"/>
                <a:cs typeface="Segoe UI"/>
              </a:rPr>
              <a:t>Ένα από τα κύρια πλεονεκτήματα της συνδεδεμένης  </a:t>
            </a:r>
            <a:r>
              <a:rPr lang="el-GR">
                <a:latin typeface="Segoe UI"/>
                <a:cs typeface="Segoe UI"/>
              </a:rPr>
              <a:t>μάθησης είναι αυτή η προσβάσιμη ποικιλία γνώσεων και </a:t>
            </a:r>
            <a:r>
              <a:rPr lang="el-GR" dirty="0">
                <a:latin typeface="Segoe UI"/>
                <a:cs typeface="Segoe UI"/>
              </a:rPr>
              <a:t>εμπειριών.</a:t>
            </a:r>
            <a:endParaRPr lang="el-GR" b="0" i="0" dirty="0">
              <a:effectLst/>
              <a:latin typeface="Segoe UI"/>
              <a:cs typeface="Segoe UI"/>
            </a:endParaRPr>
          </a:p>
        </p:txBody>
      </p:sp>
      <p:pic>
        <p:nvPicPr>
          <p:cNvPr id="5" name="Ήχος 4">
            <a:hlinkClick r:id="" action="ppaction://media"/>
            <a:extLst>
              <a:ext uri="{FF2B5EF4-FFF2-40B4-BE49-F238E27FC236}">
                <a16:creationId xmlns:a16="http://schemas.microsoft.com/office/drawing/2014/main" id="{1AF3D1D0-0CAA-4C45-9A8A-251E731D75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94225009"/>
      </p:ext>
    </p:extLst>
  </p:cSld>
  <p:clrMapOvr>
    <a:masterClrMapping/>
  </p:clrMapOvr>
  <mc:AlternateContent xmlns:mc="http://schemas.openxmlformats.org/markup-compatibility/2006" xmlns:p14="http://schemas.microsoft.com/office/powerpoint/2010/main">
    <mc:Choice Requires="p14">
      <p:transition spd="slow" p14:dur="2000" advTm="46331"/>
    </mc:Choice>
    <mc:Fallback xmlns="">
      <p:transition spd="slow" advTm="46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0EFC6-33C3-4B45-B8F6-8CD5FBC9721B}"/>
              </a:ext>
            </a:extLst>
          </p:cNvPr>
          <p:cNvSpPr>
            <a:spLocks noGrp="1"/>
          </p:cNvSpPr>
          <p:nvPr>
            <p:ph type="ctrTitle"/>
          </p:nvPr>
        </p:nvSpPr>
        <p:spPr/>
        <p:txBody>
          <a:bodyPr>
            <a:normAutofit/>
          </a:bodyPr>
          <a:lstStyle/>
          <a:p>
            <a:r>
              <a:rPr lang="el-GR" sz="4400" dirty="0" err="1">
                <a:effectLst/>
                <a:latin typeface="Calibri"/>
                <a:ea typeface="Calibri" panose="020F0502020204030204" pitchFamily="34" charset="0"/>
                <a:cs typeface="Times New Roman"/>
              </a:rPr>
              <a:t>Περιεχομενα</a:t>
            </a:r>
            <a:r>
              <a:rPr lang="el-GR" sz="4400" dirty="0">
                <a:effectLst/>
                <a:latin typeface="Calibri"/>
                <a:ea typeface="Calibri" panose="020F0502020204030204" pitchFamily="34" charset="0"/>
                <a:cs typeface="Times New Roman"/>
              </a:rPr>
              <a:t> και </a:t>
            </a:r>
            <a:r>
              <a:rPr lang="el-GR" sz="4400" dirty="0" err="1">
                <a:effectLst/>
                <a:latin typeface="Calibri"/>
                <a:ea typeface="Calibri" panose="020F0502020204030204" pitchFamily="34" charset="0"/>
                <a:cs typeface="Times New Roman"/>
              </a:rPr>
              <a:t>θεματικεσ</a:t>
            </a:r>
            <a:r>
              <a:rPr lang="el-GR" sz="4400" dirty="0">
                <a:effectLst/>
                <a:latin typeface="Calibri"/>
                <a:ea typeface="Calibri" panose="020F0502020204030204" pitchFamily="34" charset="0"/>
                <a:cs typeface="Times New Roman"/>
              </a:rPr>
              <a:t> </a:t>
            </a:r>
            <a:r>
              <a:rPr lang="el-GR" sz="4400" dirty="0" err="1">
                <a:effectLst/>
                <a:latin typeface="Calibri"/>
                <a:ea typeface="Calibri" panose="020F0502020204030204" pitchFamily="34" charset="0"/>
                <a:cs typeface="Times New Roman"/>
              </a:rPr>
              <a:t>ενοτητεσ</a:t>
            </a:r>
            <a:endParaRPr lang="en-US" dirty="0"/>
          </a:p>
        </p:txBody>
      </p:sp>
      <p:sp>
        <p:nvSpPr>
          <p:cNvPr id="4" name="Subtitle 3">
            <a:extLst>
              <a:ext uri="{FF2B5EF4-FFF2-40B4-BE49-F238E27FC236}">
                <a16:creationId xmlns:a16="http://schemas.microsoft.com/office/drawing/2014/main" id="{2BECB6F4-A294-4BE6-B880-61BD0439C651}"/>
              </a:ext>
            </a:extLst>
          </p:cNvPr>
          <p:cNvSpPr>
            <a:spLocks noGrp="1"/>
          </p:cNvSpPr>
          <p:nvPr>
            <p:ph type="subTitle" idx="1"/>
          </p:nvPr>
        </p:nvSpPr>
        <p:spPr/>
        <p:txBody>
          <a:bodyPr/>
          <a:lstStyle/>
          <a:p>
            <a:endParaRPr lang="en-US" dirty="0"/>
          </a:p>
        </p:txBody>
      </p:sp>
      <p:pic>
        <p:nvPicPr>
          <p:cNvPr id="3" name="Ήχος 2">
            <a:hlinkClick r:id="" action="ppaction://media"/>
            <a:extLst>
              <a:ext uri="{FF2B5EF4-FFF2-40B4-BE49-F238E27FC236}">
                <a16:creationId xmlns:a16="http://schemas.microsoft.com/office/drawing/2014/main" id="{0BE44EAE-E02A-4CF4-B8E5-DB37A2DF79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05929904"/>
      </p:ext>
    </p:extLst>
  </p:cSld>
  <p:clrMapOvr>
    <a:masterClrMapping/>
  </p:clrMapOvr>
  <mc:AlternateContent xmlns:mc="http://schemas.openxmlformats.org/markup-compatibility/2006" xmlns:p14="http://schemas.microsoft.com/office/powerpoint/2010/main">
    <mc:Choice Requires="p14">
      <p:transition spd="slow" p14:dur="2000" advTm="7741"/>
    </mc:Choice>
    <mc:Fallback xmlns="">
      <p:transition spd="slow" advTm="7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274638"/>
            <a:ext cx="8229600" cy="922114"/>
          </a:xfrm>
        </p:spPr>
        <p:txBody>
          <a:bodyPr>
            <a:normAutofit/>
          </a:bodyPr>
          <a:lstStyle/>
          <a:p>
            <a:r>
              <a:rPr lang="el-GR" sz="3600" b="1" dirty="0"/>
              <a:t>Τα </a:t>
            </a:r>
            <a:r>
              <a:rPr lang="el-GR" sz="3600" b="1" dirty="0" err="1"/>
              <a:t>θεματα</a:t>
            </a:r>
            <a:endParaRPr lang="en-IE" sz="3600" b="1"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81200" y="1351167"/>
            <a:ext cx="8229600" cy="4574766"/>
          </a:xfrm>
        </p:spPr>
        <p:txBody>
          <a:bodyPr vert="horz" lIns="91440" tIns="45720" rIns="91440" bIns="45720" rtlCol="0" anchor="t">
            <a:normAutofit lnSpcReduction="10000"/>
          </a:bodyPr>
          <a:lstStyle/>
          <a:p>
            <a:pPr algn="l"/>
            <a:r>
              <a:rPr lang="el-GR" b="0" i="0" dirty="0">
                <a:effectLst/>
                <a:latin typeface="Segoe UI" panose="020B0502040204020203" pitchFamily="34" charset="0"/>
              </a:rPr>
              <a:t>Τα θέματα που καλύπτονται από την πλατφόρμα «</a:t>
            </a:r>
            <a:r>
              <a:rPr lang="el-GR" b="0" i="0" dirty="0" err="1">
                <a:effectLst/>
                <a:latin typeface="Segoe UI" panose="020B0502040204020203" pitchFamily="34" charset="0"/>
              </a:rPr>
              <a:t>Μαθαινω</a:t>
            </a:r>
            <a:r>
              <a:rPr lang="el-GR" b="0" i="0" dirty="0">
                <a:effectLst/>
                <a:latin typeface="Segoe UI" panose="020B0502040204020203" pitchFamily="34" charset="0"/>
              </a:rPr>
              <a:t> στην Καλλιθέα»</a:t>
            </a:r>
            <a:endParaRPr lang="en-US" dirty="0">
              <a:latin typeface="Segoe UI" panose="020B0502040204020203" pitchFamily="34" charset="0"/>
            </a:endParaRPr>
          </a:p>
          <a:p>
            <a:pPr lvl="1"/>
            <a:r>
              <a:rPr lang="el-GR" dirty="0">
                <a:latin typeface="Segoe UI" panose="020B0502040204020203" pitchFamily="34" charset="0"/>
              </a:rPr>
              <a:t>Ξένες Γλώσσες </a:t>
            </a:r>
          </a:p>
          <a:p>
            <a:pPr lvl="1"/>
            <a:r>
              <a:rPr lang="el-GR" dirty="0">
                <a:latin typeface="Segoe UI" panose="020B0502040204020203" pitchFamily="34" charset="0"/>
              </a:rPr>
              <a:t>Ψηφιακές Δεξιότητες </a:t>
            </a:r>
          </a:p>
          <a:p>
            <a:pPr lvl="1"/>
            <a:r>
              <a:rPr lang="el-GR" dirty="0">
                <a:latin typeface="Segoe UI" panose="020B0502040204020203" pitchFamily="34" charset="0"/>
              </a:rPr>
              <a:t>Επιχειρηματικές-Επαγγελματικές δεξιότητες </a:t>
            </a:r>
          </a:p>
          <a:p>
            <a:pPr lvl="1"/>
            <a:r>
              <a:rPr lang="el-GR" dirty="0">
                <a:latin typeface="Segoe UI" panose="020B0502040204020203" pitchFamily="34" charset="0"/>
              </a:rPr>
              <a:t>Βασικές Δεξιότητες </a:t>
            </a:r>
          </a:p>
          <a:p>
            <a:pPr lvl="1"/>
            <a:r>
              <a:rPr lang="el-GR" dirty="0">
                <a:latin typeface="Segoe UI" panose="020B0502040204020203" pitchFamily="34" charset="0"/>
              </a:rPr>
              <a:t>Χόμπι-</a:t>
            </a:r>
            <a:r>
              <a:rPr lang="el-GR" dirty="0" err="1">
                <a:latin typeface="Segoe UI" panose="020B0502040204020203" pitchFamily="34" charset="0"/>
              </a:rPr>
              <a:t>diy</a:t>
            </a:r>
            <a:r>
              <a:rPr lang="el-GR" dirty="0">
                <a:latin typeface="Segoe UI" panose="020B0502040204020203" pitchFamily="34" charset="0"/>
              </a:rPr>
              <a:t> </a:t>
            </a:r>
          </a:p>
          <a:p>
            <a:pPr lvl="1"/>
            <a:r>
              <a:rPr lang="el-GR" dirty="0">
                <a:latin typeface="Segoe UI" panose="020B0502040204020203" pitchFamily="34" charset="0"/>
              </a:rPr>
              <a:t>Πολιτισμός-Τέχνες </a:t>
            </a:r>
          </a:p>
          <a:p>
            <a:pPr lvl="1"/>
            <a:r>
              <a:rPr lang="el-GR" dirty="0">
                <a:latin typeface="Segoe UI" panose="020B0502040204020203" pitchFamily="34" charset="0"/>
              </a:rPr>
              <a:t>Εθελοντισμός </a:t>
            </a:r>
          </a:p>
          <a:p>
            <a:pPr lvl="1"/>
            <a:r>
              <a:rPr lang="el-GR" dirty="0">
                <a:latin typeface="Segoe UI" panose="020B0502040204020203" pitchFamily="34" charset="0"/>
              </a:rPr>
              <a:t>Αθλητισμός-Διατροφή</a:t>
            </a:r>
          </a:p>
          <a:p>
            <a:pPr lvl="1"/>
            <a:r>
              <a:rPr lang="el-GR" dirty="0">
                <a:latin typeface="Segoe UI" panose="020B0502040204020203" pitchFamily="34" charset="0"/>
              </a:rPr>
              <a:t>Άλλα ενδιαφέροντα</a:t>
            </a:r>
          </a:p>
        </p:txBody>
      </p:sp>
      <p:pic>
        <p:nvPicPr>
          <p:cNvPr id="4" name="Ήχος 3">
            <a:hlinkClick r:id="" action="ppaction://media"/>
            <a:extLst>
              <a:ext uri="{FF2B5EF4-FFF2-40B4-BE49-F238E27FC236}">
                <a16:creationId xmlns:a16="http://schemas.microsoft.com/office/drawing/2014/main" id="{E9EB680E-3A79-4335-8460-CE028F3DF5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66037471"/>
      </p:ext>
    </p:extLst>
  </p:cSld>
  <p:clrMapOvr>
    <a:masterClrMapping/>
  </p:clrMapOvr>
  <mc:AlternateContent xmlns:mc="http://schemas.openxmlformats.org/markup-compatibility/2006" xmlns:p14="http://schemas.microsoft.com/office/powerpoint/2010/main">
    <mc:Choice Requires="p14">
      <p:transition spd="slow" p14:dur="2000" advTm="48260"/>
    </mc:Choice>
    <mc:Fallback xmlns="">
      <p:transition spd="slow" advTm="48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46687-047F-4A41-9390-BF8A2356CA7C}"/>
              </a:ext>
            </a:extLst>
          </p:cNvPr>
          <p:cNvSpPr>
            <a:spLocks noGrp="1"/>
          </p:cNvSpPr>
          <p:nvPr>
            <p:ph type="ctrTitle"/>
          </p:nvPr>
        </p:nvSpPr>
        <p:spPr/>
        <p:txBody>
          <a:bodyPr/>
          <a:lstStyle/>
          <a:p>
            <a:r>
              <a:rPr lang="el-GR" sz="4400" dirty="0">
                <a:latin typeface="Calibri" panose="020F0502020204030204" pitchFamily="34" charset="0"/>
                <a:ea typeface="Calibri" panose="020F0502020204030204" pitchFamily="34" charset="0"/>
                <a:cs typeface="Times New Roman" panose="02020603050405020304" pitchFamily="18" charset="0"/>
              </a:rPr>
              <a:t>Ο </a:t>
            </a:r>
            <a:r>
              <a:rPr lang="el-GR" sz="4400" dirty="0" err="1">
                <a:latin typeface="Calibri" panose="020F0502020204030204" pitchFamily="34" charset="0"/>
                <a:ea typeface="Calibri" panose="020F0502020204030204" pitchFamily="34" charset="0"/>
                <a:cs typeface="Times New Roman" panose="02020603050405020304" pitchFamily="18" charset="0"/>
              </a:rPr>
              <a:t>ρολοσ</a:t>
            </a:r>
            <a:r>
              <a:rPr lang="el-GR" sz="4400" dirty="0">
                <a:latin typeface="Calibri" panose="020F0502020204030204" pitchFamily="34" charset="0"/>
                <a:ea typeface="Calibri" panose="020F0502020204030204" pitchFamily="34" charset="0"/>
                <a:cs typeface="Times New Roman" panose="02020603050405020304" pitchFamily="18" charset="0"/>
              </a:rPr>
              <a:t> και οι </a:t>
            </a:r>
            <a:r>
              <a:rPr lang="el-GR" sz="4400" dirty="0" err="1">
                <a:latin typeface="Calibri" panose="020F0502020204030204" pitchFamily="34" charset="0"/>
                <a:ea typeface="Calibri" panose="020F0502020204030204" pitchFamily="34" charset="0"/>
                <a:cs typeface="Times New Roman" panose="02020603050405020304" pitchFamily="18" charset="0"/>
              </a:rPr>
              <a:t>αρμοδιοτητεσ</a:t>
            </a:r>
            <a:r>
              <a:rPr lang="el-GR" sz="4400" dirty="0">
                <a:latin typeface="Calibri" panose="020F0502020204030204" pitchFamily="34" charset="0"/>
                <a:ea typeface="Calibri" panose="020F0502020204030204" pitchFamily="34" charset="0"/>
                <a:cs typeface="Times New Roman" panose="02020603050405020304" pitchFamily="18" charset="0"/>
              </a:rPr>
              <a:t> του </a:t>
            </a:r>
            <a:r>
              <a:rPr lang="el-GR" sz="4400" dirty="0" err="1">
                <a:latin typeface="Calibri" panose="020F0502020204030204" pitchFamily="34" charset="0"/>
                <a:ea typeface="Calibri" panose="020F0502020204030204" pitchFamily="34" charset="0"/>
                <a:cs typeface="Times New Roman" panose="02020603050405020304" pitchFamily="18" charset="0"/>
              </a:rPr>
              <a:t>συντονιστη</a:t>
            </a:r>
            <a:endParaRPr lang="en-US" dirty="0"/>
          </a:p>
        </p:txBody>
      </p:sp>
      <p:sp>
        <p:nvSpPr>
          <p:cNvPr id="4" name="Subtitle 3">
            <a:extLst>
              <a:ext uri="{FF2B5EF4-FFF2-40B4-BE49-F238E27FC236}">
                <a16:creationId xmlns:a16="http://schemas.microsoft.com/office/drawing/2014/main" id="{554C3EA9-B234-4664-BBAB-448D79FFD918}"/>
              </a:ext>
            </a:extLst>
          </p:cNvPr>
          <p:cNvSpPr>
            <a:spLocks noGrp="1"/>
          </p:cNvSpPr>
          <p:nvPr>
            <p:ph type="subTitle" idx="1"/>
          </p:nvPr>
        </p:nvSpPr>
        <p:spPr/>
        <p:txBody>
          <a:bodyPr/>
          <a:lstStyle/>
          <a:p>
            <a:endParaRPr lang="en-US"/>
          </a:p>
        </p:txBody>
      </p:sp>
      <p:pic>
        <p:nvPicPr>
          <p:cNvPr id="3" name="Ήχος 2">
            <a:hlinkClick r:id="" action="ppaction://media"/>
            <a:extLst>
              <a:ext uri="{FF2B5EF4-FFF2-40B4-BE49-F238E27FC236}">
                <a16:creationId xmlns:a16="http://schemas.microsoft.com/office/drawing/2014/main" id="{E7B5D56A-C448-4ECA-AD05-22C546F0EC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32671831"/>
      </p:ext>
    </p:extLst>
  </p:cSld>
  <p:clrMapOvr>
    <a:masterClrMapping/>
  </p:clrMapOvr>
  <mc:AlternateContent xmlns:mc="http://schemas.openxmlformats.org/markup-compatibility/2006" xmlns:p14="http://schemas.microsoft.com/office/powerpoint/2010/main">
    <mc:Choice Requires="p14">
      <p:transition spd="slow" p14:dur="2000" advTm="12780"/>
    </mc:Choice>
    <mc:Fallback xmlns="">
      <p:transition spd="slow" advTm="12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069A55-B90A-4C1F-8B0E-64A676320106}"/>
              </a:ext>
            </a:extLst>
          </p:cNvPr>
          <p:cNvSpPr>
            <a:spLocks noGrp="1"/>
          </p:cNvSpPr>
          <p:nvPr>
            <p:ph type="title"/>
          </p:nvPr>
        </p:nvSpPr>
        <p:spPr>
          <a:xfrm>
            <a:off x="1576051" y="517876"/>
            <a:ext cx="8749849" cy="1478570"/>
          </a:xfrm>
        </p:spPr>
        <p:txBody>
          <a:bodyPr>
            <a:normAutofit fontScale="90000"/>
          </a:bodyPr>
          <a:lstStyle/>
          <a:p>
            <a:r>
              <a:rPr lang="el-GR" dirty="0" err="1"/>
              <a:t>συντονιστησ</a:t>
            </a:r>
            <a:r>
              <a:rPr lang="fr-FR" dirty="0"/>
              <a:t> </a:t>
            </a:r>
            <a:r>
              <a:rPr lang="el-GR" dirty="0"/>
              <a:t>= </a:t>
            </a:r>
            <a:r>
              <a:rPr lang="el-GR" dirty="0" err="1"/>
              <a:t>καποιοσ</a:t>
            </a:r>
            <a:r>
              <a:rPr lang="el-GR" dirty="0"/>
              <a:t> που </a:t>
            </a:r>
            <a:r>
              <a:rPr lang="el-GR" dirty="0" err="1"/>
              <a:t>βοηθαει</a:t>
            </a:r>
            <a:r>
              <a:rPr lang="el-GR" dirty="0"/>
              <a:t> να </a:t>
            </a:r>
            <a:r>
              <a:rPr lang="el-GR" dirty="0" err="1"/>
              <a:t>γινει</a:t>
            </a:r>
            <a:r>
              <a:rPr lang="el-GR" dirty="0"/>
              <a:t> </a:t>
            </a:r>
            <a:r>
              <a:rPr lang="el-GR" dirty="0" err="1"/>
              <a:t>κατι</a:t>
            </a:r>
            <a:r>
              <a:rPr lang="el-GR" dirty="0"/>
              <a:t> </a:t>
            </a:r>
            <a:br>
              <a:rPr lang="el-GR" dirty="0"/>
            </a:br>
            <a:endParaRPr lang="el-GR" dirty="0">
              <a:ea typeface="+mj-lt"/>
              <a:cs typeface="+mj-lt"/>
            </a:endParaRPr>
          </a:p>
        </p:txBody>
      </p:sp>
      <p:sp>
        <p:nvSpPr>
          <p:cNvPr id="3" name="Θέση περιεχομένου 2">
            <a:extLst>
              <a:ext uri="{FF2B5EF4-FFF2-40B4-BE49-F238E27FC236}">
                <a16:creationId xmlns:a16="http://schemas.microsoft.com/office/drawing/2014/main" id="{A3DEDD3A-C91A-4D09-86D0-1E3E902688D5}"/>
              </a:ext>
            </a:extLst>
          </p:cNvPr>
          <p:cNvSpPr>
            <a:spLocks noGrp="1"/>
          </p:cNvSpPr>
          <p:nvPr>
            <p:ph idx="1"/>
          </p:nvPr>
        </p:nvSpPr>
        <p:spPr>
          <a:xfrm>
            <a:off x="1715225" y="2234596"/>
            <a:ext cx="9674600" cy="4048018"/>
          </a:xfrm>
        </p:spPr>
        <p:txBody>
          <a:bodyPr vert="horz" lIns="91440" tIns="45720" rIns="91440" bIns="45720" rtlCol="0" anchor="t">
            <a:normAutofit/>
          </a:bodyPr>
          <a:lstStyle/>
          <a:p>
            <a:r>
              <a:rPr lang="el-GR" sz="1800" dirty="0">
                <a:ea typeface="+mn-lt"/>
                <a:cs typeface="+mn-lt"/>
              </a:rPr>
              <a:t>Ο ορισμός του συντονιστή αναφέρεται σε ένα άτομο ή ένα εργαλείο που κάνει κάτι ιδιαίτερα πιο εύκολο. Είναι κάποιος που βοηθάει στην επίτευξη ενός αποτελέσματος, όπως η μάθηση, η </a:t>
            </a:r>
            <a:r>
              <a:rPr lang="el-GR" sz="1800">
                <a:ea typeface="+mn-lt"/>
                <a:cs typeface="+mn-lt"/>
              </a:rPr>
              <a:t>παραγωγικότητα  ή η επικοινωνία προσφέροντας έμμεση ή διακριτική  βοήθεια, καθοδήγηση ή </a:t>
            </a:r>
            <a:r>
              <a:rPr lang="el-GR" sz="1800" dirty="0">
                <a:ea typeface="+mn-lt"/>
                <a:cs typeface="+mn-lt"/>
              </a:rPr>
              <a:t>επίβλεψη.</a:t>
            </a:r>
          </a:p>
          <a:p>
            <a:r>
              <a:rPr lang="el-GR" sz="1800" dirty="0"/>
              <a:t>Με λίγα λόγια,  ο συντονιστής είναι κάποιος που βοηθά ένα άτομο ή έναν οργανισμό να κάνει κάτι πιο εύκολα ή να βρει την απάντηση σε ένα πρόβλημα, συζητώντας και προτείνοντας τρόπους για να γίνουν τα πράγματα.</a:t>
            </a:r>
          </a:p>
        </p:txBody>
      </p:sp>
      <p:pic>
        <p:nvPicPr>
          <p:cNvPr id="4" name="Ήχος 3">
            <a:hlinkClick r:id="" action="ppaction://media"/>
            <a:extLst>
              <a:ext uri="{FF2B5EF4-FFF2-40B4-BE49-F238E27FC236}">
                <a16:creationId xmlns:a16="http://schemas.microsoft.com/office/drawing/2014/main" id="{C7332230-BD45-4563-A05F-FEDE494E7A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18801840"/>
      </p:ext>
    </p:extLst>
  </p:cSld>
  <p:clrMapOvr>
    <a:masterClrMapping/>
  </p:clrMapOvr>
  <mc:AlternateContent xmlns:mc="http://schemas.openxmlformats.org/markup-compatibility/2006" xmlns:p14="http://schemas.microsoft.com/office/powerpoint/2010/main">
    <mc:Choice Requires="p14">
      <p:transition spd="slow" p14:dur="2000" advTm="61285"/>
    </mc:Choice>
    <mc:Fallback xmlns="">
      <p:transition spd="slow" advTm="61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069A55-B90A-4C1F-8B0E-64A676320106}"/>
              </a:ext>
            </a:extLst>
          </p:cNvPr>
          <p:cNvSpPr>
            <a:spLocks noGrp="1"/>
          </p:cNvSpPr>
          <p:nvPr>
            <p:ph type="title"/>
          </p:nvPr>
        </p:nvSpPr>
        <p:spPr>
          <a:xfrm>
            <a:off x="1828321" y="0"/>
            <a:ext cx="9684377" cy="1478570"/>
          </a:xfrm>
        </p:spPr>
        <p:txBody>
          <a:bodyPr/>
          <a:lstStyle/>
          <a:p>
            <a:r>
              <a:rPr lang="el-GR" dirty="0">
                <a:ea typeface="+mj-lt"/>
                <a:cs typeface="+mj-lt"/>
              </a:rPr>
              <a:t>Η </a:t>
            </a:r>
            <a:r>
              <a:rPr lang="el-GR" dirty="0" err="1">
                <a:ea typeface="+mj-lt"/>
                <a:cs typeface="+mj-lt"/>
              </a:rPr>
              <a:t>παροχη</a:t>
            </a:r>
            <a:r>
              <a:rPr lang="el-GR" dirty="0">
                <a:ea typeface="+mj-lt"/>
                <a:cs typeface="+mj-lt"/>
              </a:rPr>
              <a:t> </a:t>
            </a:r>
            <a:r>
              <a:rPr lang="el-GR" dirty="0" err="1">
                <a:ea typeface="+mj-lt"/>
                <a:cs typeface="+mj-lt"/>
              </a:rPr>
              <a:t>βοηθειασ</a:t>
            </a:r>
            <a:br>
              <a:rPr lang="el-GR" dirty="0">
                <a:ea typeface="+mj-lt"/>
                <a:cs typeface="+mj-lt"/>
              </a:rPr>
            </a:br>
            <a:endParaRPr lang="el-GR" dirty="0">
              <a:ea typeface="+mj-lt"/>
              <a:cs typeface="+mj-lt"/>
            </a:endParaRPr>
          </a:p>
        </p:txBody>
      </p:sp>
      <p:sp>
        <p:nvSpPr>
          <p:cNvPr id="3" name="Θέση περιεχομένου 2">
            <a:extLst>
              <a:ext uri="{FF2B5EF4-FFF2-40B4-BE49-F238E27FC236}">
                <a16:creationId xmlns:a16="http://schemas.microsoft.com/office/drawing/2014/main" id="{A3DEDD3A-C91A-4D09-86D0-1E3E902688D5}"/>
              </a:ext>
            </a:extLst>
          </p:cNvPr>
          <p:cNvSpPr>
            <a:spLocks noGrp="1"/>
          </p:cNvSpPr>
          <p:nvPr>
            <p:ph idx="1"/>
          </p:nvPr>
        </p:nvSpPr>
        <p:spPr>
          <a:xfrm>
            <a:off x="1923571" y="857250"/>
            <a:ext cx="9674600" cy="5887735"/>
          </a:xfrm>
        </p:spPr>
        <p:txBody>
          <a:bodyPr vert="horz" lIns="91440" tIns="45720" rIns="91440" bIns="45720" rtlCol="0" anchor="t">
            <a:normAutofit fontScale="92500" lnSpcReduction="20000"/>
          </a:bodyPr>
          <a:lstStyle/>
          <a:p>
            <a:r>
              <a:rPr lang="el-GR" sz="1800" dirty="0">
                <a:ea typeface="+mn-lt"/>
                <a:cs typeface="+mn-lt"/>
              </a:rPr>
              <a:t>Η παροχή βοήθειας παίζει καθοριστικό ρόλο στην διαμόρφωση των μαθησιακών δραστηριοτήτων και  στην υποστήριξη της δικτύωσης σε προσωπικά δίκτυα, ομάδες και οργανωτικά δίκτυα. Οι συντονιστές στις διαδικτυακές κοινότητες πρακτικής έχουν μία ποικιλία από ρόλους</a:t>
            </a:r>
            <a:r>
              <a:rPr lang="en-US" sz="1800" dirty="0">
                <a:ea typeface="+mn-lt"/>
                <a:cs typeface="+mn-lt"/>
              </a:rPr>
              <a:t>:</a:t>
            </a:r>
            <a:endParaRPr lang="el-GR" sz="1800" dirty="0">
              <a:ea typeface="+mn-lt"/>
              <a:cs typeface="+mn-lt"/>
            </a:endParaRPr>
          </a:p>
          <a:p>
            <a:pPr>
              <a:buFont typeface="Wingdings" panose="05000000000000000000" pitchFamily="2" charset="2"/>
              <a:buChar char="Ø"/>
            </a:pPr>
            <a:r>
              <a:rPr lang="el-GR" sz="1800" dirty="0">
                <a:ea typeface="+mn-lt"/>
                <a:cs typeface="+mn-lt"/>
              </a:rPr>
              <a:t>Κοινωνική παρουσία (να είστε ορατοί στο διαδίκτυο, να αναγνωρίζετε την ομαδική παρουσία, να </a:t>
            </a:r>
            <a:r>
              <a:rPr lang="el-GR" sz="1800">
                <a:ea typeface="+mn-lt"/>
                <a:cs typeface="+mn-lt"/>
              </a:rPr>
              <a:t>υποστηρίζετε και να σέβεστε τους εκπαιδευόμενους, να απαντάτε σε μηνύματα, να αλληλεπιδράτε με </a:t>
            </a:r>
            <a:r>
              <a:rPr lang="el-GR" sz="1800" dirty="0">
                <a:ea typeface="+mn-lt"/>
                <a:cs typeface="+mn-lt"/>
              </a:rPr>
              <a:t>άλλους για να τους καλωσορίζετε και να τους ενθαρρύνετε)</a:t>
            </a:r>
          </a:p>
          <a:p>
            <a:pPr>
              <a:buFont typeface="Wingdings" panose="05000000000000000000" pitchFamily="2" charset="2"/>
              <a:buChar char="Ø"/>
            </a:pPr>
            <a:r>
              <a:rPr lang="el-GR" sz="1800" dirty="0">
                <a:ea typeface="+mn-lt"/>
                <a:cs typeface="+mn-lt"/>
              </a:rPr>
              <a:t>Διατύπωση ατομικών προοπτικών (ενθάρρυνση στην συμβολή από τους άλλους, διαμοίραση και ανταλλαγή σκέψεων, δημιουργία γεφυρών μεταξύ πολιτισμών, κοινωνικού  και μαθησιακού περιβάλλοντος)</a:t>
            </a:r>
          </a:p>
          <a:p>
            <a:pPr>
              <a:buFont typeface="Wingdings" panose="05000000000000000000" pitchFamily="2" charset="2"/>
              <a:buChar char="Ø"/>
            </a:pPr>
            <a:r>
              <a:rPr lang="el-GR" sz="1800" dirty="0">
                <a:ea typeface="+mn-lt"/>
                <a:cs typeface="+mn-lt"/>
              </a:rPr>
              <a:t>Προσαρμογή ή αντανάκλαση  των προοπτικών που έχουν οι άλλοι (συλλογική κατασκευή, υποστήριξη της χρήσης μαθησιακού υλικού, βελτίωση των ιδεών των άλλων ή συνεργασία για την βελτίωση των ιδεών)</a:t>
            </a:r>
          </a:p>
          <a:p>
            <a:pPr>
              <a:buFont typeface="Wingdings" panose="05000000000000000000" pitchFamily="2" charset="2"/>
              <a:buChar char="Ø"/>
            </a:pPr>
            <a:r>
              <a:rPr lang="el-GR" sz="1800" dirty="0">
                <a:ea typeface="+mn-lt"/>
                <a:cs typeface="+mn-lt"/>
              </a:rPr>
              <a:t>Διαμορφώστε μαζί κοινές  προοπτικές και νοήματα ( διαμοίραση πληροφοριών και πηγών, απάντηση σε ερωτήσεις, παροχή συμβουλών, αναζήτηση διευκρινήσεων, προσθήκη των  δικών σας συνεισφορών)</a:t>
            </a:r>
          </a:p>
          <a:p>
            <a:pPr>
              <a:buFont typeface="Wingdings" panose="05000000000000000000" pitchFamily="2" charset="2"/>
              <a:buChar char="Ø"/>
            </a:pPr>
            <a:r>
              <a:rPr lang="el-GR" sz="1800" dirty="0">
                <a:ea typeface="+mn-lt"/>
                <a:cs typeface="+mn-lt"/>
              </a:rPr>
              <a:t>Δημιουργία κοινών στόχων και σκοπών ( υποστήριξη της δημιουργίας κοινών στόχων, σύνθεσης, αναστοχασμού και επέκτασης της σκέψης…)</a:t>
            </a:r>
          </a:p>
          <a:p>
            <a:pPr>
              <a:buFont typeface="Wingdings" panose="05000000000000000000" pitchFamily="2" charset="2"/>
              <a:buChar char="Ø"/>
            </a:pPr>
            <a:r>
              <a:rPr lang="el-GR" sz="1800" dirty="0">
                <a:ea typeface="+mn-lt"/>
                <a:cs typeface="+mn-lt"/>
              </a:rPr>
              <a:t>Παραγωγή κοινών τεχνουργημάτων</a:t>
            </a:r>
          </a:p>
        </p:txBody>
      </p:sp>
      <p:pic>
        <p:nvPicPr>
          <p:cNvPr id="4" name="Ήχος 3">
            <a:hlinkClick r:id="" action="ppaction://media"/>
            <a:extLst>
              <a:ext uri="{FF2B5EF4-FFF2-40B4-BE49-F238E27FC236}">
                <a16:creationId xmlns:a16="http://schemas.microsoft.com/office/drawing/2014/main" id="{157DDC01-9628-48F0-B9CC-037CB4DA8A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75602701"/>
      </p:ext>
    </p:extLst>
  </p:cSld>
  <p:clrMapOvr>
    <a:masterClrMapping/>
  </p:clrMapOvr>
  <mc:AlternateContent xmlns:mc="http://schemas.openxmlformats.org/markup-compatibility/2006" xmlns:p14="http://schemas.microsoft.com/office/powerpoint/2010/main">
    <mc:Choice Requires="p14">
      <p:transition spd="slow" p14:dur="2000" advTm="143689"/>
    </mc:Choice>
    <mc:Fallback xmlns="">
      <p:transition spd="slow" advTm="143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CF1616-108F-4086-9CF4-1A9A0AB70708}"/>
              </a:ext>
            </a:extLst>
          </p:cNvPr>
          <p:cNvSpPr>
            <a:spLocks noGrp="1"/>
          </p:cNvSpPr>
          <p:nvPr>
            <p:ph type="title"/>
          </p:nvPr>
        </p:nvSpPr>
        <p:spPr>
          <a:xfrm>
            <a:off x="1921107" y="618714"/>
            <a:ext cx="9684377" cy="978578"/>
          </a:xfrm>
        </p:spPr>
        <p:txBody>
          <a:bodyPr/>
          <a:lstStyle/>
          <a:p>
            <a:r>
              <a:rPr lang="el-GR" dirty="0"/>
              <a:t>Οι </a:t>
            </a:r>
            <a:r>
              <a:rPr lang="el-GR" dirty="0" err="1"/>
              <a:t>ρολοι</a:t>
            </a:r>
            <a:r>
              <a:rPr lang="el-GR" dirty="0"/>
              <a:t> </a:t>
            </a:r>
            <a:r>
              <a:rPr lang="el-GR" dirty="0" err="1"/>
              <a:t>ενοσ</a:t>
            </a:r>
            <a:r>
              <a:rPr lang="el-GR" dirty="0"/>
              <a:t> </a:t>
            </a:r>
            <a:r>
              <a:rPr lang="el-GR" dirty="0" err="1"/>
              <a:t>συντονιστη</a:t>
            </a:r>
            <a:endParaRPr lang="el-GR" dirty="0"/>
          </a:p>
        </p:txBody>
      </p:sp>
      <p:sp>
        <p:nvSpPr>
          <p:cNvPr id="3" name="Θέση περιεχομένου 2">
            <a:extLst>
              <a:ext uri="{FF2B5EF4-FFF2-40B4-BE49-F238E27FC236}">
                <a16:creationId xmlns:a16="http://schemas.microsoft.com/office/drawing/2014/main" id="{5F7AEB8D-9E47-46D8-8B55-26980BC9F52F}"/>
              </a:ext>
            </a:extLst>
          </p:cNvPr>
          <p:cNvSpPr>
            <a:spLocks noGrp="1"/>
          </p:cNvSpPr>
          <p:nvPr>
            <p:ph idx="1"/>
          </p:nvPr>
        </p:nvSpPr>
        <p:spPr>
          <a:xfrm>
            <a:off x="1925996" y="1597292"/>
            <a:ext cx="9674600" cy="5056189"/>
          </a:xfrm>
        </p:spPr>
        <p:txBody>
          <a:bodyPr vert="horz" lIns="91440" tIns="45720" rIns="91440" bIns="45720" rtlCol="0" anchor="t">
            <a:noAutofit/>
          </a:bodyPr>
          <a:lstStyle/>
          <a:p>
            <a:pPr>
              <a:buFont typeface="Wingdings" panose="05000000000000000000" pitchFamily="2" charset="2"/>
              <a:buChar char="Ø"/>
            </a:pPr>
            <a:r>
              <a:rPr lang="el-GR" sz="1800" dirty="0">
                <a:ea typeface="+mn-lt"/>
                <a:cs typeface="+mn-lt"/>
              </a:rPr>
              <a:t>Παρακινητής</a:t>
            </a:r>
            <a:r>
              <a:rPr lang="en-US" sz="1800" dirty="0">
                <a:ea typeface="+mn-lt"/>
                <a:cs typeface="+mn-lt"/>
              </a:rPr>
              <a:t>:</a:t>
            </a:r>
            <a:r>
              <a:rPr lang="el-GR" sz="1800" dirty="0">
                <a:ea typeface="+mn-lt"/>
                <a:cs typeface="+mn-lt"/>
              </a:rPr>
              <a:t> Από την </a:t>
            </a:r>
            <a:r>
              <a:rPr lang="el-GR" sz="1800" dirty="0" err="1">
                <a:ea typeface="+mn-lt"/>
                <a:cs typeface="+mn-lt"/>
              </a:rPr>
              <a:t>ξεσηκωτική</a:t>
            </a:r>
            <a:r>
              <a:rPr lang="el-GR" sz="1800" dirty="0">
                <a:ea typeface="+mn-lt"/>
                <a:cs typeface="+mn-lt"/>
              </a:rPr>
              <a:t> εναρκτήρια δήλωση, μέχρι τα χαρούμενα λόγια στο τέλος , ανάβετε φωτιά μέσα στην ομάδα, ιδρύετε την δυναμική και διατηρείτε τον ρυθμό.</a:t>
            </a:r>
          </a:p>
          <a:p>
            <a:pPr>
              <a:buFont typeface="Wingdings" panose="05000000000000000000" pitchFamily="2" charset="2"/>
              <a:buChar char="Ø"/>
            </a:pPr>
            <a:r>
              <a:rPr lang="el-GR" sz="1800" dirty="0">
                <a:ea typeface="+mn-lt"/>
                <a:cs typeface="+mn-lt"/>
              </a:rPr>
              <a:t>Οδηγός</a:t>
            </a:r>
            <a:r>
              <a:rPr lang="en-US" sz="1800" dirty="0">
                <a:ea typeface="+mn-lt"/>
                <a:cs typeface="+mn-lt"/>
              </a:rPr>
              <a:t>:</a:t>
            </a:r>
            <a:r>
              <a:rPr lang="el-GR" sz="1800" dirty="0">
                <a:ea typeface="+mn-lt"/>
                <a:cs typeface="+mn-lt"/>
              </a:rPr>
              <a:t> Γνωρίζετε τα βήματα της διαδικασίας που θα ακολουθήσει η ομάδα, από την αρχή ως το τέλος και καθοδηγείτε προσεκτικά τους συμμετέχοντες σε κάθε βήμα με τη σειρά.</a:t>
            </a:r>
          </a:p>
          <a:p>
            <a:pPr>
              <a:buFont typeface="Wingdings" panose="05000000000000000000" pitchFamily="2" charset="2"/>
              <a:buChar char="Ø"/>
            </a:pPr>
            <a:r>
              <a:rPr lang="el-GR" sz="1800" dirty="0">
                <a:ea typeface="+mn-lt"/>
                <a:cs typeface="+mn-lt"/>
              </a:rPr>
              <a:t>Ερωτών: Ακούτε προσεκτικά τη συζήτηση και αναλύετε γρήγορα τα σχόλια για να διατυπώσετε ερωτήσεις που θα βοηθήσουν την καθοδήγηση μιας παραγωγικής ομαδικής συζήτησης και </a:t>
            </a:r>
            <a:r>
              <a:rPr lang="el-GR" sz="1800" dirty="0" err="1">
                <a:ea typeface="+mn-lt"/>
                <a:cs typeface="+mn-lt"/>
              </a:rPr>
              <a:t>προκαλούυν</a:t>
            </a:r>
            <a:r>
              <a:rPr lang="el-GR" sz="1800" dirty="0">
                <a:ea typeface="+mn-lt"/>
                <a:cs typeface="+mn-lt"/>
              </a:rPr>
              <a:t> την ομάδα όταν χρειάζεται.</a:t>
            </a:r>
            <a:endParaRPr lang="el-GR" sz="1800" dirty="0"/>
          </a:p>
          <a:p>
            <a:pPr>
              <a:buFont typeface="Wingdings" panose="05000000000000000000" pitchFamily="2" charset="2"/>
              <a:buChar char="Ø"/>
            </a:pPr>
            <a:r>
              <a:rPr lang="el-GR" sz="1800" dirty="0" err="1">
                <a:ea typeface="+mn-lt"/>
                <a:cs typeface="+mn-lt"/>
              </a:rPr>
              <a:t>Γεφυρωτής</a:t>
            </a:r>
            <a:r>
              <a:rPr lang="el-GR" sz="1800" dirty="0">
                <a:ea typeface="+mn-lt"/>
                <a:cs typeface="+mn-lt"/>
              </a:rPr>
              <a:t> του χάσματος</a:t>
            </a:r>
            <a:r>
              <a:rPr lang="en-US" sz="1800" dirty="0">
                <a:ea typeface="+mn-lt"/>
                <a:cs typeface="+mn-lt"/>
              </a:rPr>
              <a:t>: </a:t>
            </a:r>
            <a:r>
              <a:rPr lang="el-GR" sz="1800" dirty="0">
                <a:ea typeface="+mn-lt"/>
                <a:cs typeface="+mn-lt"/>
              </a:rPr>
              <a:t>Δημιουργείτε και συντηρείτε ένα ασφαλές και ανοιχτό περιβάλλον διαμοίρασης ιδεών. Εκεί που οι άλλοι βλέπουν διαφορές, εσείς βρίσκετε και χρησιμοποιείτε τις ομοιότητες για να δημιουργήσετε τα θεμέλια στην οικοδόμηση γεφυρών προς την συναίνεση.</a:t>
            </a:r>
            <a:endParaRPr lang="en-US" sz="1800" dirty="0">
              <a:ea typeface="+mn-lt"/>
              <a:cs typeface="+mn-lt"/>
            </a:endParaRPr>
          </a:p>
        </p:txBody>
      </p:sp>
      <p:pic>
        <p:nvPicPr>
          <p:cNvPr id="4" name="Ήχος 3">
            <a:hlinkClick r:id="" action="ppaction://media"/>
            <a:extLst>
              <a:ext uri="{FF2B5EF4-FFF2-40B4-BE49-F238E27FC236}">
                <a16:creationId xmlns:a16="http://schemas.microsoft.com/office/drawing/2014/main" id="{1FCBB5A6-B5B6-435D-BC67-0E28C071E0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4966901"/>
      </p:ext>
    </p:extLst>
  </p:cSld>
  <p:clrMapOvr>
    <a:masterClrMapping/>
  </p:clrMapOvr>
  <mc:AlternateContent xmlns:mc="http://schemas.openxmlformats.org/markup-compatibility/2006" xmlns:p14="http://schemas.microsoft.com/office/powerpoint/2010/main">
    <mc:Choice Requires="p14">
      <p:transition spd="slow" p14:dur="2000" advTm="181736"/>
    </mc:Choice>
    <mc:Fallback xmlns="">
      <p:transition spd="slow" advTm="181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CF1616-108F-4086-9CF4-1A9A0AB70708}"/>
              </a:ext>
            </a:extLst>
          </p:cNvPr>
          <p:cNvSpPr>
            <a:spLocks noGrp="1"/>
          </p:cNvSpPr>
          <p:nvPr>
            <p:ph type="title"/>
          </p:nvPr>
        </p:nvSpPr>
        <p:spPr>
          <a:xfrm>
            <a:off x="1921107" y="618714"/>
            <a:ext cx="9684377" cy="978578"/>
          </a:xfrm>
        </p:spPr>
        <p:txBody>
          <a:bodyPr/>
          <a:lstStyle/>
          <a:p>
            <a:r>
              <a:rPr lang="el-GR" dirty="0"/>
              <a:t>Οι </a:t>
            </a:r>
            <a:r>
              <a:rPr lang="el-GR" dirty="0" err="1"/>
              <a:t>ρολοι</a:t>
            </a:r>
            <a:r>
              <a:rPr lang="el-GR" dirty="0"/>
              <a:t> </a:t>
            </a:r>
            <a:r>
              <a:rPr lang="el-GR" dirty="0" err="1"/>
              <a:t>ενοσ</a:t>
            </a:r>
            <a:r>
              <a:rPr lang="el-GR" dirty="0"/>
              <a:t> </a:t>
            </a:r>
            <a:r>
              <a:rPr lang="el-GR" dirty="0" err="1"/>
              <a:t>συντονιστη</a:t>
            </a:r>
            <a:endParaRPr lang="el-GR" dirty="0"/>
          </a:p>
        </p:txBody>
      </p:sp>
      <p:sp>
        <p:nvSpPr>
          <p:cNvPr id="3" name="Θέση περιεχομένου 2">
            <a:extLst>
              <a:ext uri="{FF2B5EF4-FFF2-40B4-BE49-F238E27FC236}">
                <a16:creationId xmlns:a16="http://schemas.microsoft.com/office/drawing/2014/main" id="{5F7AEB8D-9E47-46D8-8B55-26980BC9F52F}"/>
              </a:ext>
            </a:extLst>
          </p:cNvPr>
          <p:cNvSpPr>
            <a:spLocks noGrp="1"/>
          </p:cNvSpPr>
          <p:nvPr>
            <p:ph idx="1"/>
          </p:nvPr>
        </p:nvSpPr>
        <p:spPr>
          <a:xfrm>
            <a:off x="1925996" y="1597292"/>
            <a:ext cx="9674600" cy="5056189"/>
          </a:xfrm>
        </p:spPr>
        <p:txBody>
          <a:bodyPr vert="horz" lIns="91440" tIns="45720" rIns="91440" bIns="45720" rtlCol="0" anchor="t">
            <a:noAutofit/>
          </a:bodyPr>
          <a:lstStyle/>
          <a:p>
            <a:pPr>
              <a:buFont typeface="Wingdings" panose="05000000000000000000" pitchFamily="2" charset="2"/>
              <a:buChar char="Ø"/>
            </a:pPr>
            <a:r>
              <a:rPr lang="el-GR" sz="1800" dirty="0">
                <a:ea typeface="+mn-lt"/>
                <a:cs typeface="+mn-lt"/>
              </a:rPr>
              <a:t>Μάντης: Σε όλη τη διάρκεια της συνεδρίας, είστε συντονισμένοι</a:t>
            </a:r>
            <a:r>
              <a:rPr lang="en-US" sz="1800" dirty="0">
                <a:ea typeface="+mn-lt"/>
                <a:cs typeface="+mn-lt"/>
              </a:rPr>
              <a:t> </a:t>
            </a:r>
            <a:r>
              <a:rPr lang="el-GR" sz="1800" dirty="0">
                <a:ea typeface="+mn-lt"/>
                <a:cs typeface="+mn-lt"/>
              </a:rPr>
              <a:t>στα σημάδια της πίεσης, της κούρασης, της επιδείνωσης και της αποδυνάμωσης και απαντάτε εκ των προτέρων για να αποτρέψετε την δυσλειτουργική συμπεριφορά.</a:t>
            </a:r>
          </a:p>
          <a:p>
            <a:pPr>
              <a:buFont typeface="Wingdings" panose="05000000000000000000" pitchFamily="2" charset="2"/>
              <a:buChar char="Ø"/>
            </a:pPr>
            <a:r>
              <a:rPr lang="el-GR" sz="1800" dirty="0">
                <a:ea typeface="+mn-lt"/>
                <a:cs typeface="+mn-lt"/>
              </a:rPr>
              <a:t>Ειρηνοποιός</a:t>
            </a:r>
            <a:r>
              <a:rPr lang="en-US" sz="1800" dirty="0">
                <a:ea typeface="+mn-lt"/>
                <a:cs typeface="+mn-lt"/>
              </a:rPr>
              <a:t>:</a:t>
            </a:r>
            <a:r>
              <a:rPr lang="el-GR" sz="1800" dirty="0">
                <a:ea typeface="+mn-lt"/>
                <a:cs typeface="+mn-lt"/>
              </a:rPr>
              <a:t> Αν και γενικότερα είναι προτιμότερο να αποφεύγονται οι άμεσες αντιπαραθέσεις, εάν συμβεί κάτι τέτοιο, επεμβαίνετε γρήγορα, να αποκαταστήσετε την τάξη και κατευθύνεται στην ομάδα μία εποικοδομητική λύση.</a:t>
            </a:r>
            <a:endParaRPr lang="el-GR" sz="1800" dirty="0"/>
          </a:p>
          <a:p>
            <a:pPr>
              <a:buFont typeface="Wingdings" panose="05000000000000000000" pitchFamily="2" charset="2"/>
              <a:buChar char="Ø"/>
            </a:pPr>
            <a:r>
              <a:rPr lang="el-GR" sz="1800" dirty="0">
                <a:ea typeface="+mn-lt"/>
                <a:cs typeface="+mn-lt"/>
              </a:rPr>
              <a:t>Αφεντικό: Εσείς είστε ουσιαστικά υπεύθυνοι να διατηρείτε την συνεδρία στην πορεία της. Αυτό συνεπάγεται την τακτική διακοπή άσχετων συζητήσεων, την αποφυγή παρεκκλίσεων και την διατήρηση ενός σταθερού επιπέδου λεπτομέρειας σε όλη τη διάρκεια της συνεδρίασης.</a:t>
            </a:r>
          </a:p>
          <a:p>
            <a:pPr>
              <a:buFont typeface="Wingdings" panose="05000000000000000000" pitchFamily="2" charset="2"/>
              <a:buChar char="Ø"/>
            </a:pPr>
            <a:r>
              <a:rPr lang="el-GR" sz="1800" dirty="0">
                <a:ea typeface="+mn-lt"/>
                <a:cs typeface="+mn-lt"/>
              </a:rPr>
              <a:t>Υμνητής: Με κάθε ευκαιρία θα πρέπει να επαινείτε τους συμμετέχοντες για την καλή προσπάθεια, την πρόοδο, και τα αποτελέσματα- επαινείτε σωστά, επαινείτε συχνά, επαινείτε συγκεκριμένα.</a:t>
            </a:r>
          </a:p>
        </p:txBody>
      </p:sp>
      <p:pic>
        <p:nvPicPr>
          <p:cNvPr id="5" name="Ήχος 4">
            <a:hlinkClick r:id="" action="ppaction://media"/>
            <a:extLst>
              <a:ext uri="{FF2B5EF4-FFF2-40B4-BE49-F238E27FC236}">
                <a16:creationId xmlns:a16="http://schemas.microsoft.com/office/drawing/2014/main" id="{6E8EE81A-C4B1-4B56-9FCF-7F700B0D7D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08354452"/>
      </p:ext>
    </p:extLst>
  </p:cSld>
  <p:clrMapOvr>
    <a:masterClrMapping/>
  </p:clrMapOvr>
  <mc:AlternateContent xmlns:mc="http://schemas.openxmlformats.org/markup-compatibility/2006" xmlns:p14="http://schemas.microsoft.com/office/powerpoint/2010/main">
    <mc:Choice Requires="p14">
      <p:transition spd="slow" p14:dur="2000" advTm="134661"/>
    </mc:Choice>
    <mc:Fallback xmlns="">
      <p:transition spd="slow" advTm="134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CF1616-108F-4086-9CF4-1A9A0AB70708}"/>
              </a:ext>
            </a:extLst>
          </p:cNvPr>
          <p:cNvSpPr>
            <a:spLocks noGrp="1"/>
          </p:cNvSpPr>
          <p:nvPr>
            <p:ph type="title"/>
          </p:nvPr>
        </p:nvSpPr>
        <p:spPr>
          <a:xfrm>
            <a:off x="1921107" y="618714"/>
            <a:ext cx="9684377" cy="978578"/>
          </a:xfrm>
        </p:spPr>
        <p:txBody>
          <a:bodyPr/>
          <a:lstStyle/>
          <a:p>
            <a:r>
              <a:rPr lang="el-GR" dirty="0" err="1"/>
              <a:t>Καθηκοντα</a:t>
            </a:r>
            <a:r>
              <a:rPr lang="el-GR" dirty="0"/>
              <a:t> </a:t>
            </a:r>
            <a:r>
              <a:rPr lang="el-GR" dirty="0" err="1"/>
              <a:t>ενος</a:t>
            </a:r>
            <a:r>
              <a:rPr lang="el-GR" dirty="0"/>
              <a:t> </a:t>
            </a:r>
            <a:r>
              <a:rPr lang="el-GR" dirty="0" err="1"/>
              <a:t>συντονιστη</a:t>
            </a:r>
            <a:endParaRPr lang="el-GR" dirty="0"/>
          </a:p>
        </p:txBody>
      </p:sp>
      <p:sp>
        <p:nvSpPr>
          <p:cNvPr id="3" name="Θέση περιεχομένου 2">
            <a:extLst>
              <a:ext uri="{FF2B5EF4-FFF2-40B4-BE49-F238E27FC236}">
                <a16:creationId xmlns:a16="http://schemas.microsoft.com/office/drawing/2014/main" id="{5F7AEB8D-9E47-46D8-8B55-26980BC9F52F}"/>
              </a:ext>
            </a:extLst>
          </p:cNvPr>
          <p:cNvSpPr>
            <a:spLocks noGrp="1"/>
          </p:cNvSpPr>
          <p:nvPr>
            <p:ph idx="1"/>
          </p:nvPr>
        </p:nvSpPr>
        <p:spPr>
          <a:xfrm>
            <a:off x="1964096" y="1801811"/>
            <a:ext cx="9674600" cy="5056189"/>
          </a:xfrm>
        </p:spPr>
        <p:txBody>
          <a:bodyPr vert="horz" lIns="91440" tIns="45720" rIns="91440" bIns="45720" rtlCol="0" anchor="t">
            <a:noAutofit/>
          </a:bodyPr>
          <a:lstStyle/>
          <a:p>
            <a:pPr marL="0" indent="0">
              <a:buNone/>
            </a:pPr>
            <a:r>
              <a:rPr lang="el-GR" sz="1800" dirty="0"/>
              <a:t>Το αποτέλεσμα για το οποίο θα πρέπει να προσπαθήσετε ως συντονιστής είναι αυτό:</a:t>
            </a:r>
            <a:endParaRPr lang="el-GR" sz="1800" dirty="0">
              <a:ea typeface="+mn-lt"/>
              <a:cs typeface="+mn-lt"/>
            </a:endParaRPr>
          </a:p>
          <a:p>
            <a:pPr>
              <a:buFont typeface="Wingdings" panose="05000000000000000000" pitchFamily="2" charset="2"/>
              <a:buChar char="Ø"/>
            </a:pPr>
            <a:r>
              <a:rPr lang="el-GR" sz="1800" dirty="0">
                <a:ea typeface="+mn-lt"/>
                <a:cs typeface="+mn-lt"/>
              </a:rPr>
              <a:t>Οι συμμετέχοντες επιτυγχάνουν την αμοιβαία κατανόηση.</a:t>
            </a:r>
          </a:p>
          <a:p>
            <a:pPr>
              <a:buFont typeface="Wingdings" panose="05000000000000000000" pitchFamily="2" charset="2"/>
              <a:buChar char="Ø"/>
            </a:pPr>
            <a:r>
              <a:rPr lang="el-GR" sz="1800" dirty="0">
                <a:ea typeface="+mn-lt"/>
                <a:cs typeface="+mn-lt"/>
              </a:rPr>
              <a:t>Οι συμβολές τους είναι μελετημένες και  συμπεριλαμβάνονται στις ιδέες, τις λύσεις ή τις αποφάσεις που αναδύονται.</a:t>
            </a:r>
          </a:p>
          <a:p>
            <a:pPr>
              <a:buFont typeface="Wingdings" panose="05000000000000000000" pitchFamily="2" charset="2"/>
              <a:buChar char="Ø"/>
            </a:pPr>
            <a:r>
              <a:rPr lang="el-GR" sz="1800" dirty="0">
                <a:ea typeface="+mn-lt"/>
                <a:cs typeface="+mn-lt"/>
              </a:rPr>
              <a:t>Οι συμμετέχοντες αναλαμβάνουν από κοινού την ευθύνη για το αποτέλεσμα.</a:t>
            </a:r>
          </a:p>
          <a:p>
            <a:pPr>
              <a:buFont typeface="Wingdings" panose="05000000000000000000" pitchFamily="2" charset="2"/>
              <a:buChar char="Ø"/>
            </a:pPr>
            <a:r>
              <a:rPr lang="el-GR" sz="1800" dirty="0">
                <a:ea typeface="+mn-lt"/>
                <a:cs typeface="+mn-lt"/>
              </a:rPr>
              <a:t>Διασφαλίστε  ότι τα αποτελέσματα, οι ενέργειες και τα ερωτήματα  καταγράφονται κατάλληλα και αναλαμβάνονται και διαχειρίζονται με τον κατάλληλο τρόπο στην συνέχεια.</a:t>
            </a:r>
          </a:p>
          <a:p>
            <a:pPr>
              <a:buNone/>
            </a:pPr>
            <a:endParaRPr lang="el-GR" sz="1800" dirty="0"/>
          </a:p>
        </p:txBody>
      </p:sp>
      <p:pic>
        <p:nvPicPr>
          <p:cNvPr id="5" name="Ήχος 4">
            <a:hlinkClick r:id="" action="ppaction://media"/>
            <a:extLst>
              <a:ext uri="{FF2B5EF4-FFF2-40B4-BE49-F238E27FC236}">
                <a16:creationId xmlns:a16="http://schemas.microsoft.com/office/drawing/2014/main" id="{C81EEFF0-896D-4DBB-9E8A-D3A446D788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20799126"/>
      </p:ext>
    </p:extLst>
  </p:cSld>
  <p:clrMapOvr>
    <a:masterClrMapping/>
  </p:clrMapOvr>
  <mc:AlternateContent xmlns:mc="http://schemas.openxmlformats.org/markup-compatibility/2006" xmlns:p14="http://schemas.microsoft.com/office/powerpoint/2010/main">
    <mc:Choice Requires="p14">
      <p:transition spd="slow" p14:dur="2000" advTm="51807"/>
    </mc:Choice>
    <mc:Fallback xmlns="">
      <p:transition spd="slow" advTm="51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A0358-8541-4E95-A7BC-15F85AE4CD22}"/>
              </a:ext>
            </a:extLst>
          </p:cNvPr>
          <p:cNvSpPr>
            <a:spLocks noGrp="1"/>
          </p:cNvSpPr>
          <p:nvPr>
            <p:ph type="title"/>
          </p:nvPr>
        </p:nvSpPr>
        <p:spPr/>
        <p:txBody>
          <a:bodyPr/>
          <a:lstStyle/>
          <a:p>
            <a:r>
              <a:rPr lang="el-GR" dirty="0"/>
              <a:t>Η ΠΛΑΤΦΟΡΜΑ «ΜΑΘΑΙΝΩ ΣΤΗΝ ΚΑΛΛΙΘΕΑ»</a:t>
            </a:r>
            <a:endParaRPr lang="en-US" dirty="0"/>
          </a:p>
        </p:txBody>
      </p:sp>
      <p:sp>
        <p:nvSpPr>
          <p:cNvPr id="3" name="Content Placeholder 2">
            <a:extLst>
              <a:ext uri="{FF2B5EF4-FFF2-40B4-BE49-F238E27FC236}">
                <a16:creationId xmlns:a16="http://schemas.microsoft.com/office/drawing/2014/main" id="{32F86972-B82B-487B-8E8E-92870651B9A5}"/>
              </a:ext>
            </a:extLst>
          </p:cNvPr>
          <p:cNvSpPr>
            <a:spLocks noGrp="1"/>
          </p:cNvSpPr>
          <p:nvPr>
            <p:ph idx="1"/>
          </p:nvPr>
        </p:nvSpPr>
        <p:spPr/>
        <p:txBody>
          <a:bodyPr/>
          <a:lstStyle/>
          <a:p>
            <a:r>
              <a:rPr lang="el-GR" dirty="0"/>
              <a:t>Η πλατφόρμα «Μαθαίνω στην Καλλιθέα» αποτελείται από:</a:t>
            </a:r>
          </a:p>
          <a:p>
            <a:r>
              <a:rPr lang="el-GR" dirty="0"/>
              <a:t>Την ιστοσελίδα </a:t>
            </a:r>
            <a:r>
              <a:rPr lang="en-US" dirty="0">
                <a:hlinkClick r:id="rId4"/>
              </a:rPr>
              <a:t>https://www.kallithea.educities.eu/</a:t>
            </a:r>
            <a:endParaRPr lang="el-GR" dirty="0"/>
          </a:p>
          <a:p>
            <a:r>
              <a:rPr lang="el-GR" dirty="0"/>
              <a:t>Την ομάδα </a:t>
            </a:r>
            <a:r>
              <a:rPr lang="en-US" dirty="0">
                <a:hlinkClick r:id="rId5"/>
              </a:rPr>
              <a:t>https://www.facebook.com/groups/educitieskallithea</a:t>
            </a:r>
            <a:r>
              <a:rPr lang="el-GR" dirty="0"/>
              <a:t> </a:t>
            </a:r>
            <a:endParaRPr lang="en-US" dirty="0"/>
          </a:p>
        </p:txBody>
      </p:sp>
      <p:pic>
        <p:nvPicPr>
          <p:cNvPr id="5" name="Picture 4">
            <a:extLst>
              <a:ext uri="{FF2B5EF4-FFF2-40B4-BE49-F238E27FC236}">
                <a16:creationId xmlns:a16="http://schemas.microsoft.com/office/drawing/2014/main" id="{7680E62F-601A-4BE6-B014-EE0CA02D89F5}"/>
              </a:ext>
            </a:extLst>
          </p:cNvPr>
          <p:cNvPicPr>
            <a:picLocks noChangeAspect="1"/>
          </p:cNvPicPr>
          <p:nvPr/>
        </p:nvPicPr>
        <p:blipFill>
          <a:blip r:embed="rId6"/>
          <a:stretch>
            <a:fillRect/>
          </a:stretch>
        </p:blipFill>
        <p:spPr>
          <a:xfrm>
            <a:off x="2223817" y="4020344"/>
            <a:ext cx="3706466" cy="2506469"/>
          </a:xfrm>
          <a:prstGeom prst="rect">
            <a:avLst/>
          </a:prstGeom>
        </p:spPr>
      </p:pic>
      <p:pic>
        <p:nvPicPr>
          <p:cNvPr id="7" name="Picture 6">
            <a:extLst>
              <a:ext uri="{FF2B5EF4-FFF2-40B4-BE49-F238E27FC236}">
                <a16:creationId xmlns:a16="http://schemas.microsoft.com/office/drawing/2014/main" id="{C9923968-3435-4D4B-998A-E49FFFA31A91}"/>
              </a:ext>
            </a:extLst>
          </p:cNvPr>
          <p:cNvPicPr>
            <a:picLocks noChangeAspect="1"/>
          </p:cNvPicPr>
          <p:nvPr/>
        </p:nvPicPr>
        <p:blipFill>
          <a:blip r:embed="rId7"/>
          <a:stretch>
            <a:fillRect/>
          </a:stretch>
        </p:blipFill>
        <p:spPr>
          <a:xfrm>
            <a:off x="7613779" y="4020344"/>
            <a:ext cx="3284376" cy="2493957"/>
          </a:xfrm>
          <a:prstGeom prst="rect">
            <a:avLst/>
          </a:prstGeom>
        </p:spPr>
      </p:pic>
      <p:pic>
        <p:nvPicPr>
          <p:cNvPr id="6" name="Ήχος 5">
            <a:hlinkClick r:id="" action="ppaction://media"/>
            <a:extLst>
              <a:ext uri="{FF2B5EF4-FFF2-40B4-BE49-F238E27FC236}">
                <a16:creationId xmlns:a16="http://schemas.microsoft.com/office/drawing/2014/main" id="{78A99D8B-3B68-40E4-A9B6-32B4AC48C6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69900992"/>
      </p:ext>
    </p:extLst>
  </p:cSld>
  <p:clrMapOvr>
    <a:masterClrMapping/>
  </p:clrMapOvr>
  <mc:AlternateContent xmlns:mc="http://schemas.openxmlformats.org/markup-compatibility/2006" xmlns:p14="http://schemas.microsoft.com/office/powerpoint/2010/main">
    <mc:Choice Requires="p14">
      <p:transition spd="slow" p14:dur="2000" advTm="13802"/>
    </mc:Choice>
    <mc:Fallback xmlns="">
      <p:transition spd="slow" advTm="1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556F2-117A-45F6-98C8-12E38EAF0E57}"/>
              </a:ext>
            </a:extLst>
          </p:cNvPr>
          <p:cNvSpPr>
            <a:spLocks noGrp="1"/>
          </p:cNvSpPr>
          <p:nvPr>
            <p:ph type="ctrTitle"/>
          </p:nvPr>
        </p:nvSpPr>
        <p:spPr>
          <a:xfrm>
            <a:off x="1033193" y="1503363"/>
            <a:ext cx="10344328" cy="2387600"/>
          </a:xfrm>
        </p:spPr>
        <p:txBody>
          <a:bodyPr>
            <a:normAutofit fontScale="90000"/>
          </a:bodyPr>
          <a:lstStyle/>
          <a:p>
            <a:r>
              <a:rPr lang="el-GR" sz="4400" dirty="0" err="1">
                <a:effectLst/>
                <a:latin typeface="Calibri" panose="020F0502020204030204" pitchFamily="34" charset="0"/>
                <a:ea typeface="Calibri" panose="020F0502020204030204" pitchFamily="34" charset="0"/>
                <a:cs typeface="Times New Roman" panose="02020603050405020304" pitchFamily="18" charset="0"/>
              </a:rPr>
              <a:t>Κατευθυντηριεσ</a:t>
            </a:r>
            <a:r>
              <a:rPr lang="el-GR" sz="4400" dirty="0">
                <a:effectLst/>
                <a:latin typeface="Calibri" panose="020F0502020204030204" pitchFamily="34" charset="0"/>
                <a:ea typeface="Calibri" panose="020F0502020204030204" pitchFamily="34" charset="0"/>
                <a:cs typeface="Times New Roman" panose="02020603050405020304" pitchFamily="18" charset="0"/>
              </a:rPr>
              <a:t> </a:t>
            </a:r>
            <a:r>
              <a:rPr lang="el-GR" sz="4400" dirty="0" err="1">
                <a:effectLst/>
                <a:latin typeface="Calibri" panose="020F0502020204030204" pitchFamily="34" charset="0"/>
                <a:ea typeface="Calibri" panose="020F0502020204030204" pitchFamily="34" charset="0"/>
                <a:cs typeface="Times New Roman" panose="02020603050405020304" pitchFamily="18" charset="0"/>
              </a:rPr>
              <a:t>γραμμεσ</a:t>
            </a:r>
            <a:r>
              <a:rPr lang="en-US" sz="4400" dirty="0">
                <a:effectLst/>
                <a:latin typeface="Calibri" panose="020F0502020204030204" pitchFamily="34" charset="0"/>
                <a:ea typeface="Calibri" panose="020F0502020204030204" pitchFamily="34" charset="0"/>
                <a:cs typeface="Times New Roman" panose="02020603050405020304" pitchFamily="18" charset="0"/>
              </a:rPr>
              <a:t>: </a:t>
            </a:r>
            <a:r>
              <a:rPr lang="el-GR" sz="4400" dirty="0" err="1">
                <a:effectLst/>
                <a:latin typeface="Calibri" panose="020F0502020204030204" pitchFamily="34" charset="0"/>
                <a:ea typeface="Calibri" panose="020F0502020204030204" pitchFamily="34" charset="0"/>
                <a:cs typeface="Times New Roman" panose="02020603050405020304" pitchFamily="18" charset="0"/>
              </a:rPr>
              <a:t>διευκολυνση</a:t>
            </a:r>
            <a:r>
              <a:rPr lang="el-GR" sz="4400" dirty="0">
                <a:effectLst/>
                <a:latin typeface="Calibri" panose="020F0502020204030204" pitchFamily="34" charset="0"/>
                <a:ea typeface="Calibri" panose="020F0502020204030204" pitchFamily="34" charset="0"/>
                <a:cs typeface="Times New Roman" panose="02020603050405020304" pitchFamily="18" charset="0"/>
              </a:rPr>
              <a:t> των </a:t>
            </a:r>
            <a:r>
              <a:rPr lang="el-GR" sz="4400" dirty="0" err="1">
                <a:effectLst/>
                <a:latin typeface="Calibri" panose="020F0502020204030204" pitchFamily="34" charset="0"/>
                <a:ea typeface="Calibri" panose="020F0502020204030204" pitchFamily="34" charset="0"/>
                <a:cs typeface="Times New Roman" panose="02020603050405020304" pitchFamily="18" charset="0"/>
              </a:rPr>
              <a:t>προσωπικων</a:t>
            </a:r>
            <a:r>
              <a:rPr lang="el-GR" sz="4400" dirty="0">
                <a:effectLst/>
                <a:latin typeface="Calibri" panose="020F0502020204030204" pitchFamily="34" charset="0"/>
                <a:ea typeface="Calibri" panose="020F0502020204030204" pitchFamily="34" charset="0"/>
                <a:cs typeface="Times New Roman" panose="02020603050405020304" pitchFamily="18" charset="0"/>
              </a:rPr>
              <a:t> </a:t>
            </a:r>
            <a:r>
              <a:rPr lang="el-GR" sz="4400" dirty="0" err="1">
                <a:effectLst/>
                <a:latin typeface="Calibri" panose="020F0502020204030204" pitchFamily="34" charset="0"/>
                <a:ea typeface="Calibri" panose="020F0502020204030204" pitchFamily="34" charset="0"/>
                <a:cs typeface="Times New Roman" panose="02020603050405020304" pitchFamily="18" charset="0"/>
              </a:rPr>
              <a:t>μαθησιακων</a:t>
            </a:r>
            <a:r>
              <a:rPr lang="el-GR" sz="4400" dirty="0">
                <a:effectLst/>
                <a:latin typeface="Calibri" panose="020F0502020204030204" pitchFamily="34" charset="0"/>
                <a:ea typeface="Calibri" panose="020F0502020204030204" pitchFamily="34" charset="0"/>
                <a:cs typeface="Times New Roman" panose="02020603050405020304" pitchFamily="18" charset="0"/>
              </a:rPr>
              <a:t> </a:t>
            </a:r>
            <a:r>
              <a:rPr lang="el-GR" sz="4400" dirty="0" err="1">
                <a:effectLst/>
                <a:latin typeface="Calibri" panose="020F0502020204030204" pitchFamily="34" charset="0"/>
                <a:ea typeface="Calibri" panose="020F0502020204030204" pitchFamily="34" charset="0"/>
                <a:cs typeface="Times New Roman" panose="02020603050405020304" pitchFamily="18" charset="0"/>
              </a:rPr>
              <a:t>εργασιων</a:t>
            </a:r>
            <a:r>
              <a:rPr lang="el-GR" sz="4400" dirty="0">
                <a:effectLst/>
                <a:latin typeface="Calibri" panose="020F0502020204030204" pitchFamily="34" charset="0"/>
                <a:ea typeface="Calibri" panose="020F0502020204030204" pitchFamily="34" charset="0"/>
                <a:cs typeface="Times New Roman" panose="02020603050405020304" pitchFamily="18" charset="0"/>
              </a:rPr>
              <a:t> των </a:t>
            </a:r>
            <a:r>
              <a:rPr lang="el-GR" sz="4400" dirty="0" err="1">
                <a:effectLst/>
                <a:latin typeface="Calibri" panose="020F0502020204030204" pitchFamily="34" charset="0"/>
                <a:ea typeface="Calibri" panose="020F0502020204030204" pitchFamily="34" charset="0"/>
                <a:cs typeface="Times New Roman" panose="02020603050405020304" pitchFamily="18" charset="0"/>
              </a:rPr>
              <a:t>πολιτων</a:t>
            </a:r>
            <a:r>
              <a:rPr lang="el-GR" sz="4400" dirty="0">
                <a:effectLst/>
                <a:latin typeface="Calibri" panose="020F0502020204030204" pitchFamily="34" charset="0"/>
                <a:ea typeface="Calibri" panose="020F0502020204030204" pitchFamily="34" charset="0"/>
                <a:cs typeface="Times New Roman" panose="02020603050405020304" pitchFamily="18" charset="0"/>
              </a:rPr>
              <a:t> που είναι </a:t>
            </a:r>
            <a:r>
              <a:rPr lang="el-GR" sz="4400" dirty="0" err="1">
                <a:effectLst/>
                <a:latin typeface="Calibri" panose="020F0502020204030204" pitchFamily="34" charset="0"/>
                <a:ea typeface="Calibri" panose="020F0502020204030204" pitchFamily="34" charset="0"/>
                <a:cs typeface="Times New Roman" panose="02020603050405020304" pitchFamily="18" charset="0"/>
              </a:rPr>
              <a:t>απομακρυσμενοι</a:t>
            </a:r>
            <a:r>
              <a:rPr lang="el-GR" sz="4400" dirty="0">
                <a:effectLst/>
                <a:latin typeface="Calibri" panose="020F0502020204030204" pitchFamily="34" charset="0"/>
                <a:ea typeface="Calibri" panose="020F0502020204030204" pitchFamily="34" charset="0"/>
                <a:cs typeface="Times New Roman" panose="02020603050405020304" pitchFamily="18" charset="0"/>
              </a:rPr>
              <a:t> από την </a:t>
            </a:r>
            <a:r>
              <a:rPr lang="el-GR" sz="4400" dirty="0" err="1">
                <a:effectLst/>
                <a:latin typeface="Calibri" panose="020F0502020204030204" pitchFamily="34" charset="0"/>
                <a:ea typeface="Calibri" panose="020F0502020204030204" pitchFamily="34" charset="0"/>
                <a:cs typeface="Times New Roman" panose="02020603050405020304" pitchFamily="18" charset="0"/>
              </a:rPr>
              <a:t>μαθηση</a:t>
            </a:r>
            <a:endParaRPr lang="en-US" dirty="0"/>
          </a:p>
        </p:txBody>
      </p:sp>
      <p:sp>
        <p:nvSpPr>
          <p:cNvPr id="4" name="Subtitle 3">
            <a:extLst>
              <a:ext uri="{FF2B5EF4-FFF2-40B4-BE49-F238E27FC236}">
                <a16:creationId xmlns:a16="http://schemas.microsoft.com/office/drawing/2014/main" id="{8E612388-53D9-492D-9F2C-B4C3BFDB74A3}"/>
              </a:ext>
            </a:extLst>
          </p:cNvPr>
          <p:cNvSpPr>
            <a:spLocks noGrp="1"/>
          </p:cNvSpPr>
          <p:nvPr>
            <p:ph type="subTitle" idx="1"/>
          </p:nvPr>
        </p:nvSpPr>
        <p:spPr>
          <a:xfrm>
            <a:off x="1838324" y="3887788"/>
            <a:ext cx="8791575" cy="1655762"/>
          </a:xfrm>
        </p:spPr>
        <p:txBody>
          <a:bodyPr/>
          <a:lstStyle/>
          <a:p>
            <a:endParaRPr lang="en-US" dirty="0"/>
          </a:p>
        </p:txBody>
      </p:sp>
      <p:pic>
        <p:nvPicPr>
          <p:cNvPr id="3" name="Ήχος 2">
            <a:hlinkClick r:id="" action="ppaction://media"/>
            <a:extLst>
              <a:ext uri="{FF2B5EF4-FFF2-40B4-BE49-F238E27FC236}">
                <a16:creationId xmlns:a16="http://schemas.microsoft.com/office/drawing/2014/main" id="{E8C23497-3DEF-4305-A64F-D35D987F5B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80518572"/>
      </p:ext>
    </p:extLst>
  </p:cSld>
  <p:clrMapOvr>
    <a:masterClrMapping/>
  </p:clrMapOvr>
  <mc:AlternateContent xmlns:mc="http://schemas.openxmlformats.org/markup-compatibility/2006" xmlns:p14="http://schemas.microsoft.com/office/powerpoint/2010/main">
    <mc:Choice Requires="p14">
      <p:transition spd="slow" p14:dur="2000" advTm="17307"/>
    </mc:Choice>
    <mc:Fallback xmlns="">
      <p:transition spd="slow" advTm="17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274638"/>
            <a:ext cx="8229600" cy="922114"/>
          </a:xfrm>
        </p:spPr>
        <p:txBody>
          <a:bodyPr>
            <a:normAutofit fontScale="90000"/>
          </a:bodyPr>
          <a:lstStyle/>
          <a:p>
            <a:r>
              <a:rPr lang="el-GR" b="1" dirty="0" err="1"/>
              <a:t>Περιβαλλον</a:t>
            </a:r>
            <a:r>
              <a:rPr lang="el-GR" b="1" dirty="0"/>
              <a:t> </a:t>
            </a:r>
            <a:r>
              <a:rPr lang="el-GR" b="1" dirty="0" err="1"/>
              <a:t>μαθησησ</a:t>
            </a:r>
            <a:r>
              <a:rPr lang="el-GR" b="1" dirty="0"/>
              <a:t> και </a:t>
            </a:r>
            <a:r>
              <a:rPr lang="el-GR" b="1" dirty="0" err="1"/>
              <a:t>συγκεντρωση</a:t>
            </a:r>
            <a:endParaRPr lang="en-IE" sz="3600"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24050" y="1292003"/>
            <a:ext cx="9182100" cy="4929411"/>
          </a:xfrm>
        </p:spPr>
        <p:txBody>
          <a:bodyPr vert="horz" lIns="91440" tIns="45720" rIns="91440" bIns="45720" rtlCol="0" anchor="t">
            <a:normAutofit fontScale="62500" lnSpcReduction="20000"/>
          </a:bodyPr>
          <a:lstStyle/>
          <a:p>
            <a:pPr marL="0" indent="0">
              <a:buNone/>
            </a:pPr>
            <a:r>
              <a:rPr lang="en-IE" b="1" dirty="0"/>
              <a:t>1)</a:t>
            </a:r>
            <a:r>
              <a:rPr lang="el-GR" b="1" dirty="0"/>
              <a:t> Συμπεριλάβετε τις φωνές των εκπαιδευόμενων</a:t>
            </a:r>
            <a:endParaRPr lang="en-IE" b="1" dirty="0"/>
          </a:p>
          <a:p>
            <a:pPr marL="0" indent="0">
              <a:buNone/>
            </a:pPr>
            <a:r>
              <a:rPr lang="el-GR" dirty="0"/>
              <a:t>Όλοι οι εκπαιδευόμενοι θα πρέπει να έχουν λόγο στη μάθηση τους. Πιο συγκεκριμένα, οι μειονεκτούσες ομάδες χρειάζονται ευκαιρίες για να ενδυναμωθούν  και έτσι να αποκτήσουν ενεργό ρόλο στο μαθησιακό τους περιβάλλον.</a:t>
            </a:r>
            <a:endParaRPr lang="en-IE" dirty="0"/>
          </a:p>
          <a:p>
            <a:pPr marL="0" indent="0">
              <a:buNone/>
            </a:pPr>
            <a:r>
              <a:rPr lang="el-GR" dirty="0"/>
              <a:t>Ξεκινώντας από το βασικό συμβούλιο από τους εκπαιδευόμενους  έως τις μαθησιακές επιτροπές και τα συμβουλευτικά  συμβούλια , υπάρχουν πολλές πιθανότητες να συμπεριλάβουμε τους εκπαιδευόμενους στη διαχείριση  και την οργάνωση των διδακτικών μας διαδικασιών. Οι χώροι συνδεδεμένης μάθησης θα πρέπει να είναι δημοκρατικοί και θα πρέπει να δείχνουμε καλή κατανόηση στις ανάγκες των εκπαιδευόμενων μας.</a:t>
            </a:r>
            <a:endParaRPr lang="en-IE" dirty="0"/>
          </a:p>
          <a:p>
            <a:pPr marL="0" indent="0">
              <a:buNone/>
            </a:pPr>
            <a:r>
              <a:rPr lang="en-IE" b="1" dirty="0"/>
              <a:t>2)</a:t>
            </a:r>
            <a:r>
              <a:rPr lang="el-GR" b="1" dirty="0"/>
              <a:t> Συναντήστε τους εκπαιδευόμενους στο περιβάλλον τους</a:t>
            </a:r>
          </a:p>
          <a:p>
            <a:pPr marL="0" indent="0">
              <a:buNone/>
            </a:pPr>
            <a:r>
              <a:rPr lang="en-IE" b="1" dirty="0"/>
              <a:t> </a:t>
            </a:r>
            <a:r>
              <a:rPr lang="el-GR" dirty="0"/>
              <a:t>Η μάθηση δεν είναι απαραίτητο να διαδραματίζεται πάντα σε μία αίθουσα διδασκαλίας. Το πρώτο βήμα για την προσέγγιση των εκπαιδευόμενων μπορεί να είναι απλώς να τους βγάλετε έξω από το σπίτι. Μπορούμε να τους συναντήσουμε σε διάφορους χώρους, όπως τοπικά πάρκα ή κοινοτικά κέντρα.</a:t>
            </a:r>
            <a:endParaRPr lang="en-IE" dirty="0"/>
          </a:p>
          <a:p>
            <a:pPr marL="0" indent="0">
              <a:buNone/>
            </a:pPr>
            <a:r>
              <a:rPr lang="el-GR" dirty="0"/>
              <a:t>Ενώ νέοι χώροι μάθησης μπορεί να αποτελέσουν πρόκληση για εμάς ως εκπαιδευτές, μπορεί αυτοί να είναι πολύ ικανοποιητικοί για τους συμμετέχοντες. Εισάγετε τους μελλοντικούς εκπαιδευόμενους σε ένα κοινωνικό περιβάλλον, στο οποίο νιώθουν άνετα και το οποίο τους προετοιμάζει για νέες μαθησιακές εμπειρίες. Η εγκαθίδρυση χώρων όπου οι συμμετέχοντες μπορούν να μάθουν χωρίς φόβο ή όρια αξίζει τον κόπο. Αυτό ισχύει ιδιαιτέρως για τις μειονεκτούσες κοινωνικές ομάδες.</a:t>
            </a:r>
            <a:r>
              <a:rPr lang="en-IE" dirty="0"/>
              <a:t>	</a:t>
            </a:r>
          </a:p>
        </p:txBody>
      </p:sp>
      <p:pic>
        <p:nvPicPr>
          <p:cNvPr id="4" name="Ήχος 3">
            <a:hlinkClick r:id="" action="ppaction://media"/>
            <a:extLst>
              <a:ext uri="{FF2B5EF4-FFF2-40B4-BE49-F238E27FC236}">
                <a16:creationId xmlns:a16="http://schemas.microsoft.com/office/drawing/2014/main" id="{D34DACD6-6404-4AC7-A022-DFAF1DC8B0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48499852"/>
      </p:ext>
    </p:extLst>
  </p:cSld>
  <p:clrMapOvr>
    <a:masterClrMapping/>
  </p:clrMapOvr>
  <mc:AlternateContent xmlns:mc="http://schemas.openxmlformats.org/markup-compatibility/2006" xmlns:p14="http://schemas.microsoft.com/office/powerpoint/2010/main">
    <mc:Choice Requires="p14">
      <p:transition spd="slow" p14:dur="2000" advTm="192446"/>
    </mc:Choice>
    <mc:Fallback xmlns="">
      <p:transition spd="slow" advTm="192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274638"/>
            <a:ext cx="8229600" cy="922114"/>
          </a:xfrm>
        </p:spPr>
        <p:txBody>
          <a:bodyPr>
            <a:normAutofit/>
          </a:bodyPr>
          <a:lstStyle/>
          <a:p>
            <a:r>
              <a:rPr lang="el-GR" sz="3600" dirty="0" err="1"/>
              <a:t>Εμποδια</a:t>
            </a:r>
            <a:r>
              <a:rPr lang="el-GR" sz="3600" dirty="0"/>
              <a:t>, </a:t>
            </a:r>
            <a:r>
              <a:rPr lang="el-GR" sz="3600" dirty="0" err="1"/>
              <a:t>προοδοσ</a:t>
            </a:r>
            <a:r>
              <a:rPr lang="el-GR" sz="3600" dirty="0"/>
              <a:t> και </a:t>
            </a:r>
            <a:r>
              <a:rPr lang="el-GR" sz="3600" dirty="0" err="1"/>
              <a:t>μεθοδολογιεσ</a:t>
            </a:r>
            <a:endParaRPr lang="en-IE" sz="3600"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81200" y="1196753"/>
            <a:ext cx="9544050" cy="5661247"/>
          </a:xfrm>
        </p:spPr>
        <p:txBody>
          <a:bodyPr vert="horz" lIns="91440" tIns="45720" rIns="91440" bIns="45720" rtlCol="0" anchor="t">
            <a:normAutofit fontScale="62500" lnSpcReduction="20000"/>
          </a:bodyPr>
          <a:lstStyle/>
          <a:p>
            <a:pPr marL="0" indent="0">
              <a:buNone/>
            </a:pPr>
            <a:r>
              <a:rPr lang="en-IE" b="1" dirty="0"/>
              <a:t>3) </a:t>
            </a:r>
            <a:r>
              <a:rPr lang="el-GR" b="1" dirty="0"/>
              <a:t>Ανάλυση και άρση των εμποδίων</a:t>
            </a:r>
            <a:endParaRPr lang="en-IE" b="1" dirty="0"/>
          </a:p>
          <a:p>
            <a:pPr marL="0" indent="0">
              <a:buNone/>
            </a:pPr>
            <a:r>
              <a:rPr lang="el-GR" dirty="0"/>
              <a:t>Τα εμπόδια που κρατούν τους ανθρώπους, ιδιαίτερα τις μειονεκτούσες ομάδες, από το να συμμετέχουν σε ευκαιρίες μάθησης πρέπει να εξεταστούν σε βάθος. Αποτελεί η προσβασιμότητα ένα ζήτημα? Η τοποθεσία, ο χρόνος, το περιβάλλον, οι μέθοδοι επικοινωνίας, το κόστος, η πρόσβαση σε μεταφορικό μέσο ή η φροντίδα των παιδιών αποτελούν βασικά ζητήματα που πρέπει να εξεταστούν.</a:t>
            </a:r>
            <a:endParaRPr lang="en-IE" dirty="0"/>
          </a:p>
          <a:p>
            <a:pPr marL="0" indent="0">
              <a:buNone/>
            </a:pPr>
            <a:r>
              <a:rPr lang="en-IE" b="1" dirty="0"/>
              <a:t>4)</a:t>
            </a:r>
            <a:r>
              <a:rPr lang="el-GR" b="1" dirty="0"/>
              <a:t>Δυνατότητα εξέλιξης</a:t>
            </a:r>
          </a:p>
          <a:p>
            <a:pPr marL="0" indent="0">
              <a:buNone/>
            </a:pPr>
            <a:r>
              <a:rPr lang="el-GR" dirty="0"/>
              <a:t>Η συνδεδεμένη μάθηση θα πρέπει να θεωρείται ως μία συνεχής και μεταβατική διαδικασία και δεν σταματά όταν ένα μοναδικό μάθημα ή πρόγραμμα ολοκληρώνεται. Θα πρέπει να παρέχονται συνδέσεις, διαδρομές εξέλιξης, </a:t>
            </a:r>
            <a:r>
              <a:rPr lang="el-GR"/>
              <a:t>καθοδήγηση και σήμανση προς άτυπες, μη τυπικές και τυπικές  ευκαιρίες μάθησης καθώς και με την αγορά εργασίας. Η </a:t>
            </a:r>
            <a:r>
              <a:rPr lang="el-GR" dirty="0"/>
              <a:t>δημιουργία συνδέσεων με άλλους τύπους μαθησιακών χώρων μπορεί να βοηθήσει, οπότε ίσως να συμπεριλάβετε επισκέψεις σε συναντήσεις  της κοινότητας, χώρους εργασίας,  βιβλιοθήκες και άλλους κοινοτικούς οργανισμούς. Οι εκπαιδευόμενοι μας θα πρέπει να καταλάβουν τα μαθησιακά τους αποτελέσματα και τον τρόπο που οι νέες ικανότητες μπορούν να εφαρμοστούν σε διαφορετικά πλαίσια.</a:t>
            </a:r>
            <a:endParaRPr lang="en-IE" dirty="0"/>
          </a:p>
          <a:p>
            <a:pPr marL="0" indent="0">
              <a:buNone/>
            </a:pPr>
            <a:endParaRPr lang="en-IE" dirty="0"/>
          </a:p>
          <a:p>
            <a:pPr marL="0" indent="0">
              <a:buNone/>
            </a:pPr>
            <a:r>
              <a:rPr lang="en-IE" b="1" dirty="0"/>
              <a:t>5) </a:t>
            </a:r>
            <a:r>
              <a:rPr lang="el-GR" b="1" dirty="0"/>
              <a:t>Χρήση καινοτόμων και ενδυναμωτικών μεθοδολογιών</a:t>
            </a:r>
            <a:endParaRPr lang="en-IE" b="1" dirty="0"/>
          </a:p>
          <a:p>
            <a:pPr marL="0" indent="0">
              <a:buNone/>
            </a:pPr>
            <a:r>
              <a:rPr lang="el-GR" dirty="0"/>
              <a:t>Οι επαγγελματίες που ασχολούνται  με την  συνδεδεμένη μάθηση  πρέπει να προσαρμόσουν τις μεθοδολογίες τους </a:t>
            </a:r>
            <a:r>
              <a:rPr lang="el-GR"/>
              <a:t>στις ποικίλες ομάδες στόχους, ειδικά σε εκείνους  τους εκπαιδευόμενους, οι οποίοι έχουν ιδιαίτερες μαθησιακές </a:t>
            </a:r>
            <a:r>
              <a:rPr lang="el-GR" dirty="0"/>
              <a:t>ανάγκες.</a:t>
            </a:r>
          </a:p>
          <a:p>
            <a:pPr marL="0" indent="0">
              <a:buNone/>
            </a:pPr>
            <a:endParaRPr lang="en-IE" dirty="0"/>
          </a:p>
        </p:txBody>
      </p:sp>
      <p:pic>
        <p:nvPicPr>
          <p:cNvPr id="4" name="Ήχος 3">
            <a:hlinkClick r:id="" action="ppaction://media"/>
            <a:extLst>
              <a:ext uri="{FF2B5EF4-FFF2-40B4-BE49-F238E27FC236}">
                <a16:creationId xmlns:a16="http://schemas.microsoft.com/office/drawing/2014/main" id="{E6868C70-E0ED-4B0C-A4C0-4262D1A082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71997013"/>
      </p:ext>
    </p:extLst>
  </p:cSld>
  <p:clrMapOvr>
    <a:masterClrMapping/>
  </p:clrMapOvr>
  <mc:AlternateContent xmlns:mc="http://schemas.openxmlformats.org/markup-compatibility/2006" xmlns:p14="http://schemas.microsoft.com/office/powerpoint/2010/main">
    <mc:Choice Requires="p14">
      <p:transition spd="slow" p14:dur="2000" advTm="178843"/>
    </mc:Choice>
    <mc:Fallback xmlns="">
      <p:transition spd="slow" advTm="178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274638"/>
            <a:ext cx="8229600" cy="922114"/>
          </a:xfrm>
        </p:spPr>
        <p:txBody>
          <a:bodyPr>
            <a:normAutofit fontScale="90000"/>
          </a:bodyPr>
          <a:lstStyle/>
          <a:p>
            <a:r>
              <a:rPr lang="el-GR" dirty="0" err="1"/>
              <a:t>Διαφορετικοτητα</a:t>
            </a:r>
            <a:r>
              <a:rPr lang="el-GR" dirty="0"/>
              <a:t>, </a:t>
            </a:r>
            <a:r>
              <a:rPr lang="el-GR" dirty="0" err="1"/>
              <a:t>προτυπα</a:t>
            </a:r>
            <a:r>
              <a:rPr lang="el-GR" dirty="0"/>
              <a:t> </a:t>
            </a:r>
            <a:r>
              <a:rPr lang="el-GR" dirty="0" err="1"/>
              <a:t>ρολων</a:t>
            </a:r>
            <a:r>
              <a:rPr lang="el-GR" dirty="0"/>
              <a:t> και </a:t>
            </a:r>
            <a:r>
              <a:rPr lang="el-GR" dirty="0" err="1"/>
              <a:t>οφελη</a:t>
            </a:r>
            <a:endParaRPr lang="en-IE" sz="3600"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708030" y="1196753"/>
            <a:ext cx="10210800" cy="4929411"/>
          </a:xfrm>
        </p:spPr>
        <p:txBody>
          <a:bodyPr vert="horz" lIns="91440" tIns="45720" rIns="91440" bIns="45720" rtlCol="0" anchor="t">
            <a:normAutofit fontScale="62500" lnSpcReduction="20000"/>
          </a:bodyPr>
          <a:lstStyle/>
          <a:p>
            <a:pPr marL="0" indent="0">
              <a:buNone/>
            </a:pPr>
            <a:r>
              <a:rPr lang="en-IE" b="1" dirty="0"/>
              <a:t>6) </a:t>
            </a:r>
            <a:r>
              <a:rPr lang="el-GR" b="1" dirty="0"/>
              <a:t>Χρήση άλλων εκπαιδευόμενων ως μέντορες</a:t>
            </a:r>
            <a:endParaRPr lang="en-IE" b="1" dirty="0"/>
          </a:p>
          <a:p>
            <a:pPr marL="0" indent="0">
              <a:buNone/>
            </a:pPr>
            <a:r>
              <a:rPr lang="el-GR" dirty="0"/>
              <a:t>Οι μέντορες ή οι πρεσβευτές της μάθησης ενθαρρύνουν τα άτομα να συμμετέχουν σε νέες μαθησιακές ευκαιρίες.  Συνεπώς, είναι σημαντικό να διευκολυνθεί το έργο των θετικών προτύπων  για την υποστήριξη των πιο δυσπρόσιτων ομάδων να συμμετέχουν. Ιδιαίτερα οι κοινωνικά μειονεκτούσες ενήλικες θα επιστρέψουν στην εκπαίδευση και την κατάρτιση εξαιτίας της υποστήριξης και των θετικών μαθησιακών παραδειγμάτων.</a:t>
            </a:r>
            <a:endParaRPr lang="en-IE" dirty="0"/>
          </a:p>
          <a:p>
            <a:pPr marL="0" indent="0">
              <a:buNone/>
            </a:pPr>
            <a:r>
              <a:rPr lang="en-IE" b="1" dirty="0"/>
              <a:t>7)</a:t>
            </a:r>
            <a:r>
              <a:rPr lang="el-GR" b="1" dirty="0"/>
              <a:t> Αύξηση της ποικιλομορφίας σε όλους τους χώρους συνδεδεμένης μάθησης</a:t>
            </a:r>
            <a:endParaRPr lang="en-IE" b="1" dirty="0"/>
          </a:p>
          <a:p>
            <a:pPr marL="0" indent="0">
              <a:buNone/>
            </a:pPr>
            <a:r>
              <a:rPr lang="el-GR" dirty="0"/>
              <a:t>Τα μέλη του προσωπικού, τα διευθυντικά στελέχη και οι συντονιστές που προέρχονται από μειονεκτούσες ομάδες είναι απαραίτητοι προκειμένου  να διασφαλιστεί η απαραίτητη ποικιλομορφία στην συνδεδεμένη μάθηση αλλά και για να αποτελέσουν πρότυπα για πιθανούς εκπαιδευόμενους.</a:t>
            </a:r>
          </a:p>
          <a:p>
            <a:pPr marL="0" indent="0">
              <a:buNone/>
            </a:pPr>
            <a:endParaRPr lang="en-IE" dirty="0"/>
          </a:p>
          <a:p>
            <a:pPr marL="0" indent="0">
              <a:buNone/>
            </a:pPr>
            <a:r>
              <a:rPr lang="en-IE" b="1" dirty="0"/>
              <a:t>8) </a:t>
            </a:r>
            <a:r>
              <a:rPr lang="el-GR" b="1" dirty="0"/>
              <a:t>Εστίαση στα οφέλη για τους εκπαιδευόμενους</a:t>
            </a:r>
          </a:p>
          <a:p>
            <a:pPr marL="0" indent="0">
              <a:buNone/>
            </a:pPr>
            <a:r>
              <a:rPr lang="el-GR" dirty="0"/>
              <a:t>Η αναγνώριση της σημασίας και των ευρύτερων οφελών της συνδεδεμένης μάθησης είναι απαραίτητη. Τα οφέλη ξεπερνούν τα οικονομικά και αυτά που σχετίζονται με τα εργασιακά, και επεκτείνονται σε κοινωνικά οφέλη, την υψηλότερη αυτοεκτίμηση και την ευημερία.. Είναι σημαντικό να δοθεί ένα θετικό μήνυμα, προωθώντας τα προσωπικά, κοινωνικά, περιβαλλοντικά και </a:t>
            </a:r>
            <a:r>
              <a:rPr lang="el-GR" dirty="0" err="1"/>
              <a:t>διαγενεακά</a:t>
            </a:r>
            <a:r>
              <a:rPr lang="el-GR" dirty="0"/>
              <a:t> οφέλη της συνδεδεμένης μάθησης. Να αποδειχθεί λοιπόν ότι η εκπαίδευση ενηλίκων δεν περιορίζεται σε κάποια συγκεκριμένη ομάδα ατόμων και μορφή μάθησης.</a:t>
            </a:r>
          </a:p>
          <a:p>
            <a:pPr marL="0" indent="0">
              <a:buNone/>
            </a:pPr>
            <a:r>
              <a:rPr lang="en-IE" dirty="0"/>
              <a:t>.</a:t>
            </a:r>
          </a:p>
        </p:txBody>
      </p:sp>
      <p:pic>
        <p:nvPicPr>
          <p:cNvPr id="4" name="Ήχος 3">
            <a:hlinkClick r:id="" action="ppaction://media"/>
            <a:extLst>
              <a:ext uri="{FF2B5EF4-FFF2-40B4-BE49-F238E27FC236}">
                <a16:creationId xmlns:a16="http://schemas.microsoft.com/office/drawing/2014/main" id="{DC66CAD4-6288-43A8-86FC-595C7DC51B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15448346"/>
      </p:ext>
    </p:extLst>
  </p:cSld>
  <p:clrMapOvr>
    <a:masterClrMapping/>
  </p:clrMapOvr>
  <mc:AlternateContent xmlns:mc="http://schemas.openxmlformats.org/markup-compatibility/2006" xmlns:p14="http://schemas.microsoft.com/office/powerpoint/2010/main">
    <mc:Choice Requires="p14">
      <p:transition spd="slow" p14:dur="2000" advTm="177287"/>
    </mc:Choice>
    <mc:Fallback xmlns="">
      <p:transition spd="slow" advTm="177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497F-DA28-4609-9988-3149E38FF1E1}"/>
              </a:ext>
            </a:extLst>
          </p:cNvPr>
          <p:cNvSpPr>
            <a:spLocks noGrp="1"/>
          </p:cNvSpPr>
          <p:nvPr>
            <p:ph type="ctrTitle"/>
          </p:nvPr>
        </p:nvSpPr>
        <p:spPr/>
        <p:txBody>
          <a:bodyPr>
            <a:normAutofit/>
          </a:bodyPr>
          <a:lstStyle/>
          <a:p>
            <a:pPr>
              <a:lnSpc>
                <a:spcPct val="107000"/>
              </a:lnSpc>
              <a:spcAft>
                <a:spcPts val="800"/>
              </a:spcAft>
            </a:pPr>
            <a:r>
              <a:rPr lang="el-GR" sz="4400" dirty="0" err="1">
                <a:effectLst/>
                <a:latin typeface="Calibri" panose="020F0502020204030204" pitchFamily="34" charset="0"/>
                <a:ea typeface="Calibri" panose="020F0502020204030204" pitchFamily="34" charset="0"/>
                <a:cs typeface="Times New Roman" panose="02020603050405020304" pitchFamily="18" charset="0"/>
              </a:rPr>
              <a:t>Πρακτικεσ</a:t>
            </a:r>
            <a:r>
              <a:rPr lang="el-GR" sz="4400" dirty="0">
                <a:effectLst/>
                <a:latin typeface="Calibri" panose="020F0502020204030204" pitchFamily="34" charset="0"/>
                <a:ea typeface="Calibri" panose="020F0502020204030204" pitchFamily="34" charset="0"/>
                <a:cs typeface="Times New Roman" panose="02020603050405020304" pitchFamily="18" charset="0"/>
              </a:rPr>
              <a:t> </a:t>
            </a:r>
            <a:r>
              <a:rPr lang="el-GR" sz="4400" dirty="0" err="1">
                <a:effectLst/>
                <a:latin typeface="Calibri" panose="020F0502020204030204" pitchFamily="34" charset="0"/>
                <a:ea typeface="Calibri" panose="020F0502020204030204" pitchFamily="34" charset="0"/>
                <a:cs typeface="Times New Roman" panose="02020603050405020304" pitchFamily="18" charset="0"/>
              </a:rPr>
              <a:t>ασκησεισ</a:t>
            </a:r>
            <a:br>
              <a:rPr lang="el-GR" sz="44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4" name="Subtitle 3">
            <a:extLst>
              <a:ext uri="{FF2B5EF4-FFF2-40B4-BE49-F238E27FC236}">
                <a16:creationId xmlns:a16="http://schemas.microsoft.com/office/drawing/2014/main" id="{53D32941-6DF0-43CA-B481-102E2195EC29}"/>
              </a:ext>
            </a:extLst>
          </p:cNvPr>
          <p:cNvSpPr>
            <a:spLocks noGrp="1"/>
          </p:cNvSpPr>
          <p:nvPr>
            <p:ph type="subTitle" idx="1"/>
          </p:nvPr>
        </p:nvSpPr>
        <p:spPr/>
        <p:txBody>
          <a:bodyPr/>
          <a:lstStyle/>
          <a:p>
            <a:endParaRPr lang="en-US"/>
          </a:p>
        </p:txBody>
      </p:sp>
      <p:pic>
        <p:nvPicPr>
          <p:cNvPr id="3" name="Ήχος 2">
            <a:hlinkClick r:id="" action="ppaction://media"/>
            <a:extLst>
              <a:ext uri="{FF2B5EF4-FFF2-40B4-BE49-F238E27FC236}">
                <a16:creationId xmlns:a16="http://schemas.microsoft.com/office/drawing/2014/main" id="{8346C0F1-D191-45ED-BCE5-FDF8AA11FE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59250163"/>
      </p:ext>
    </p:extLst>
  </p:cSld>
  <p:clrMapOvr>
    <a:masterClrMapping/>
  </p:clrMapOvr>
  <mc:AlternateContent xmlns:mc="http://schemas.openxmlformats.org/markup-compatibility/2006" xmlns:p14="http://schemas.microsoft.com/office/powerpoint/2010/main">
    <mc:Choice Requires="p14">
      <p:transition spd="slow" p14:dur="2000" advTm="9785"/>
    </mc:Choice>
    <mc:Fallback xmlns="">
      <p:transition spd="slow" advTm="9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24050" y="674688"/>
            <a:ext cx="8229600" cy="922114"/>
          </a:xfrm>
        </p:spPr>
        <p:txBody>
          <a:bodyPr>
            <a:normAutofit fontScale="90000"/>
          </a:bodyPr>
          <a:lstStyle/>
          <a:p>
            <a:r>
              <a:rPr lang="el-GR" sz="3600" b="1" dirty="0" err="1"/>
              <a:t>Δημιουργια</a:t>
            </a:r>
            <a:r>
              <a:rPr lang="el-GR" sz="3600" b="1" dirty="0"/>
              <a:t> </a:t>
            </a:r>
            <a:r>
              <a:rPr lang="el-GR" sz="3600" b="1" dirty="0" err="1"/>
              <a:t>ομαδασ</a:t>
            </a:r>
            <a:br>
              <a:rPr lang="el-GR" sz="3600" b="1" dirty="0"/>
            </a:br>
            <a:endParaRPr lang="en-IE" sz="3600" dirty="0"/>
          </a:p>
        </p:txBody>
      </p:sp>
      <p:sp>
        <p:nvSpPr>
          <p:cNvPr id="8" name="Espace réservé du contenu 7">
            <a:extLst>
              <a:ext uri="{FF2B5EF4-FFF2-40B4-BE49-F238E27FC236}">
                <a16:creationId xmlns:a16="http://schemas.microsoft.com/office/drawing/2014/main" id="{8554C908-B0BB-43C2-90BC-C387802708D6}"/>
              </a:ext>
            </a:extLst>
          </p:cNvPr>
          <p:cNvSpPr>
            <a:spLocks noGrp="1"/>
          </p:cNvSpPr>
          <p:nvPr>
            <p:ph idx="1"/>
          </p:nvPr>
        </p:nvSpPr>
        <p:spPr/>
        <p:txBody>
          <a:bodyPr/>
          <a:lstStyle/>
          <a:p>
            <a:r>
              <a:rPr lang="el-GR" dirty="0"/>
              <a:t>Πηγαίνετε στην </a:t>
            </a:r>
            <a:r>
              <a:rPr lang="en-GB" dirty="0"/>
              <a:t> “</a:t>
            </a:r>
            <a:r>
              <a:rPr lang="el-GR" dirty="0"/>
              <a:t>Κοινότητα</a:t>
            </a:r>
            <a:r>
              <a:rPr lang="en-GB" dirty="0"/>
              <a:t>”, </a:t>
            </a:r>
            <a:r>
              <a:rPr lang="el-GR" dirty="0"/>
              <a:t>στην συνέχεια δημιουργείστε ομάδα.</a:t>
            </a:r>
            <a:endParaRPr lang="en-GB" dirty="0"/>
          </a:p>
          <a:p>
            <a:r>
              <a:rPr lang="el-GR" dirty="0"/>
              <a:t>Εισάγετε τις απαραίτητες πληροφορίες.</a:t>
            </a:r>
          </a:p>
          <a:p>
            <a:r>
              <a:rPr lang="el-GR" dirty="0"/>
              <a:t>Κάντε κλικ στην </a:t>
            </a:r>
            <a:r>
              <a:rPr lang="en-US" dirty="0"/>
              <a:t>“</a:t>
            </a:r>
            <a:r>
              <a:rPr lang="el-GR" dirty="0"/>
              <a:t>Δημιουργία ομάδας και συνέχιση</a:t>
            </a:r>
            <a:r>
              <a:rPr lang="en-US" dirty="0"/>
              <a:t>”</a:t>
            </a:r>
            <a:r>
              <a:rPr lang="el-GR" dirty="0"/>
              <a:t>.</a:t>
            </a:r>
          </a:p>
        </p:txBody>
      </p:sp>
      <p:pic>
        <p:nvPicPr>
          <p:cNvPr id="3" name="Ήχος 2">
            <a:hlinkClick r:id="" action="ppaction://media"/>
            <a:extLst>
              <a:ext uri="{FF2B5EF4-FFF2-40B4-BE49-F238E27FC236}">
                <a16:creationId xmlns:a16="http://schemas.microsoft.com/office/drawing/2014/main" id="{E20D162C-4831-4A1C-A155-8C3EBCD6C7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03125970"/>
      </p:ext>
    </p:extLst>
  </p:cSld>
  <p:clrMapOvr>
    <a:masterClrMapping/>
  </p:clrMapOvr>
  <mc:AlternateContent xmlns:mc="http://schemas.openxmlformats.org/markup-compatibility/2006" xmlns:p14="http://schemas.microsoft.com/office/powerpoint/2010/main">
    <mc:Choice Requires="p14">
      <p:transition spd="slow" p14:dur="2000" advTm="19072"/>
    </mc:Choice>
    <mc:Fallback xmlns="">
      <p:transition spd="slow" advTm="19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274638"/>
            <a:ext cx="8229600" cy="922114"/>
          </a:xfrm>
        </p:spPr>
        <p:txBody>
          <a:bodyPr>
            <a:normAutofit/>
          </a:bodyPr>
          <a:lstStyle/>
          <a:p>
            <a:r>
              <a:rPr lang="el-GR" sz="3600" dirty="0" err="1"/>
              <a:t>Δημιουργια</a:t>
            </a:r>
            <a:r>
              <a:rPr lang="el-GR" sz="3600" dirty="0"/>
              <a:t> </a:t>
            </a:r>
            <a:r>
              <a:rPr lang="el-GR" sz="3600" dirty="0" err="1"/>
              <a:t>ομαδασ</a:t>
            </a:r>
            <a:endParaRPr lang="en-IE" sz="3600" dirty="0"/>
          </a:p>
        </p:txBody>
      </p:sp>
      <p:pic>
        <p:nvPicPr>
          <p:cNvPr id="5" name="Espace réservé du contenu 4">
            <a:extLst>
              <a:ext uri="{FF2B5EF4-FFF2-40B4-BE49-F238E27FC236}">
                <a16:creationId xmlns:a16="http://schemas.microsoft.com/office/drawing/2014/main" id="{0C8AD91C-8B6A-4DF3-80C7-AEEDC4BC932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81200" y="1196752"/>
            <a:ext cx="10210800" cy="5661249"/>
          </a:xfrm>
        </p:spPr>
      </p:pic>
      <p:sp>
        <p:nvSpPr>
          <p:cNvPr id="6" name="Rectangle 5">
            <a:extLst>
              <a:ext uri="{FF2B5EF4-FFF2-40B4-BE49-F238E27FC236}">
                <a16:creationId xmlns:a16="http://schemas.microsoft.com/office/drawing/2014/main" id="{BA849428-492D-4862-BB64-30347CF62809}"/>
              </a:ext>
            </a:extLst>
          </p:cNvPr>
          <p:cNvSpPr/>
          <p:nvPr/>
        </p:nvSpPr>
        <p:spPr>
          <a:xfrm>
            <a:off x="6096000" y="2877015"/>
            <a:ext cx="1293541" cy="256478"/>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4" name="Ήχος 3">
            <a:hlinkClick r:id="" action="ppaction://media"/>
            <a:extLst>
              <a:ext uri="{FF2B5EF4-FFF2-40B4-BE49-F238E27FC236}">
                <a16:creationId xmlns:a16="http://schemas.microsoft.com/office/drawing/2014/main" id="{47802422-99E4-4E77-9C7C-77831028B0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14217138"/>
      </p:ext>
    </p:extLst>
  </p:cSld>
  <p:clrMapOvr>
    <a:masterClrMapping/>
  </p:clrMapOvr>
  <mc:AlternateContent xmlns:mc="http://schemas.openxmlformats.org/markup-compatibility/2006" xmlns:p14="http://schemas.microsoft.com/office/powerpoint/2010/main">
    <mc:Choice Requires="p14">
      <p:transition spd="slow" p14:dur="2000" advTm="17053"/>
    </mc:Choice>
    <mc:Fallback xmlns="">
      <p:transition spd="slow" advTm="17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274638"/>
            <a:ext cx="8229600" cy="922114"/>
          </a:xfrm>
        </p:spPr>
        <p:txBody>
          <a:bodyPr>
            <a:normAutofit/>
          </a:bodyPr>
          <a:lstStyle/>
          <a:p>
            <a:r>
              <a:rPr lang="el-GR" sz="3600" dirty="0" err="1"/>
              <a:t>Δημιουργια</a:t>
            </a:r>
            <a:r>
              <a:rPr lang="el-GR" sz="3600" dirty="0"/>
              <a:t> </a:t>
            </a:r>
            <a:r>
              <a:rPr lang="el-GR" sz="3600" dirty="0" err="1"/>
              <a:t>ομαδασ</a:t>
            </a:r>
            <a:endParaRPr lang="en-IE" sz="3600" dirty="0"/>
          </a:p>
        </p:txBody>
      </p:sp>
      <p:pic>
        <p:nvPicPr>
          <p:cNvPr id="9" name="Espace réservé du contenu 8">
            <a:extLst>
              <a:ext uri="{FF2B5EF4-FFF2-40B4-BE49-F238E27FC236}">
                <a16:creationId xmlns:a16="http://schemas.microsoft.com/office/drawing/2014/main" id="{6309AC97-B91E-4465-9296-8562853EAC8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81200" y="1196752"/>
            <a:ext cx="10210801" cy="5661248"/>
          </a:xfrm>
        </p:spPr>
      </p:pic>
      <p:pic>
        <p:nvPicPr>
          <p:cNvPr id="3" name="Ήχος 2">
            <a:hlinkClick r:id="" action="ppaction://media"/>
            <a:extLst>
              <a:ext uri="{FF2B5EF4-FFF2-40B4-BE49-F238E27FC236}">
                <a16:creationId xmlns:a16="http://schemas.microsoft.com/office/drawing/2014/main" id="{1B4DC329-E193-48C2-80D0-6C8B55199D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58877279"/>
      </p:ext>
    </p:extLst>
  </p:cSld>
  <p:clrMapOvr>
    <a:masterClrMapping/>
  </p:clrMapOvr>
  <mc:AlternateContent xmlns:mc="http://schemas.openxmlformats.org/markup-compatibility/2006" xmlns:p14="http://schemas.microsoft.com/office/powerpoint/2010/main">
    <mc:Choice Requires="p14">
      <p:transition spd="slow" p14:dur="2000" advTm="10713"/>
    </mc:Choice>
    <mc:Fallback xmlns="">
      <p:transition spd="slow" advTm="10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274638"/>
            <a:ext cx="8229600" cy="922114"/>
          </a:xfrm>
        </p:spPr>
        <p:txBody>
          <a:bodyPr>
            <a:normAutofit fontScale="90000"/>
          </a:bodyPr>
          <a:lstStyle/>
          <a:p>
            <a:r>
              <a:rPr lang="el-GR" b="1" dirty="0" err="1"/>
              <a:t>Ανεβασμα</a:t>
            </a:r>
            <a:r>
              <a:rPr lang="el-GR" b="1" dirty="0"/>
              <a:t> </a:t>
            </a:r>
            <a:r>
              <a:rPr lang="el-GR" b="1" dirty="0" err="1"/>
              <a:t>αρθρου</a:t>
            </a:r>
            <a:br>
              <a:rPr lang="el-GR" b="1" dirty="0"/>
            </a:br>
            <a:r>
              <a:rPr lang="en-IE" sz="3600" b="1" dirty="0"/>
              <a:t>(</a:t>
            </a:r>
            <a:r>
              <a:rPr lang="el-GR" sz="3600" b="1" dirty="0" err="1"/>
              <a:t>μονο</a:t>
            </a:r>
            <a:r>
              <a:rPr lang="el-GR" sz="3600" b="1" dirty="0"/>
              <a:t> </a:t>
            </a:r>
            <a:r>
              <a:rPr lang="el-GR" sz="3600" b="1" dirty="0" err="1"/>
              <a:t>μελη</a:t>
            </a:r>
            <a:r>
              <a:rPr lang="el-GR" sz="3600" b="1" dirty="0"/>
              <a:t>/ </a:t>
            </a:r>
            <a:r>
              <a:rPr lang="el-GR" sz="3600" b="1" dirty="0" err="1"/>
              <a:t>συγγραφεισ</a:t>
            </a:r>
            <a:r>
              <a:rPr lang="el-GR" sz="3600" b="1" dirty="0"/>
              <a:t>)</a:t>
            </a:r>
            <a:endParaRPr lang="en-IE" sz="3600" dirty="0"/>
          </a:p>
        </p:txBody>
      </p:sp>
      <p:sp>
        <p:nvSpPr>
          <p:cNvPr id="7" name="Espace réservé du contenu 6">
            <a:extLst>
              <a:ext uri="{FF2B5EF4-FFF2-40B4-BE49-F238E27FC236}">
                <a16:creationId xmlns:a16="http://schemas.microsoft.com/office/drawing/2014/main" id="{D0744C1F-265A-4679-B49D-8204533DE367}"/>
              </a:ext>
            </a:extLst>
          </p:cNvPr>
          <p:cNvSpPr>
            <a:spLocks noGrp="1"/>
          </p:cNvSpPr>
          <p:nvPr>
            <p:ph idx="1"/>
          </p:nvPr>
        </p:nvSpPr>
        <p:spPr>
          <a:xfrm>
            <a:off x="1981200" y="1825281"/>
            <a:ext cx="9722225" cy="3541714"/>
          </a:xfrm>
        </p:spPr>
        <p:txBody>
          <a:bodyPr/>
          <a:lstStyle/>
          <a:p>
            <a:r>
              <a:rPr lang="el-GR" dirty="0"/>
              <a:t>Είσοδος στην ιστοσελίδα και επιλογή προσθήκη νέου άρθρου.</a:t>
            </a:r>
          </a:p>
          <a:p>
            <a:r>
              <a:rPr lang="el-GR" dirty="0"/>
              <a:t>Προσθήκη τίτλου, κειμένου, εικόνας και κατηγοριοποίηση του </a:t>
            </a:r>
            <a:r>
              <a:rPr lang="el-GR" dirty="0" err="1"/>
              <a:t>άρθου</a:t>
            </a:r>
            <a:r>
              <a:rPr lang="el-GR" dirty="0"/>
              <a:t> ανάλογα με την θεματική του ενότητα.</a:t>
            </a:r>
          </a:p>
          <a:p>
            <a:r>
              <a:rPr lang="el-GR" dirty="0"/>
              <a:t> Έλεγχος και δημοσίευση του άρθρου στην ιστοσελίδα.</a:t>
            </a:r>
            <a:endParaRPr lang="en-GB" dirty="0"/>
          </a:p>
        </p:txBody>
      </p:sp>
      <p:pic>
        <p:nvPicPr>
          <p:cNvPr id="3" name="Ήχος 2">
            <a:hlinkClick r:id="" action="ppaction://media"/>
            <a:extLst>
              <a:ext uri="{FF2B5EF4-FFF2-40B4-BE49-F238E27FC236}">
                <a16:creationId xmlns:a16="http://schemas.microsoft.com/office/drawing/2014/main" id="{6D0FD9FE-F482-4277-80F6-80A4D9777B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54929474"/>
      </p:ext>
    </p:extLst>
  </p:cSld>
  <p:clrMapOvr>
    <a:masterClrMapping/>
  </p:clrMapOvr>
  <mc:AlternateContent xmlns:mc="http://schemas.openxmlformats.org/markup-compatibility/2006" xmlns:p14="http://schemas.microsoft.com/office/powerpoint/2010/main">
    <mc:Choice Requires="p14">
      <p:transition spd="slow" p14:dur="2000" advTm="38089"/>
    </mc:Choice>
    <mc:Fallback xmlns="">
      <p:transition spd="slow" advTm="38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274638"/>
            <a:ext cx="8229600" cy="922114"/>
          </a:xfrm>
        </p:spPr>
        <p:txBody>
          <a:bodyPr>
            <a:normAutofit fontScale="90000"/>
          </a:bodyPr>
          <a:lstStyle/>
          <a:p>
            <a:r>
              <a:rPr lang="el-GR" sz="3600" b="1" dirty="0" err="1"/>
              <a:t>Ανεβασμα</a:t>
            </a:r>
            <a:r>
              <a:rPr lang="el-GR" sz="3600" b="1" dirty="0"/>
              <a:t> </a:t>
            </a:r>
            <a:r>
              <a:rPr lang="el-GR" sz="3600" b="1" dirty="0" err="1"/>
              <a:t>αρθρου</a:t>
            </a:r>
            <a:br>
              <a:rPr lang="el-GR" sz="3600" b="1" dirty="0"/>
            </a:br>
            <a:r>
              <a:rPr lang="el-GR" b="1" dirty="0"/>
              <a:t>(</a:t>
            </a:r>
            <a:r>
              <a:rPr lang="el-GR" b="1" dirty="0" err="1"/>
              <a:t>μονο</a:t>
            </a:r>
            <a:r>
              <a:rPr lang="el-GR" b="1" dirty="0"/>
              <a:t> </a:t>
            </a:r>
            <a:r>
              <a:rPr lang="el-GR" b="1" dirty="0" err="1"/>
              <a:t>μελη</a:t>
            </a:r>
            <a:r>
              <a:rPr lang="el-GR" b="1" dirty="0"/>
              <a:t>/ </a:t>
            </a:r>
            <a:r>
              <a:rPr lang="el-GR" b="1" dirty="0" err="1"/>
              <a:t>συγγραφεισ</a:t>
            </a:r>
            <a:r>
              <a:rPr lang="el-GR" b="1" dirty="0"/>
              <a:t>)</a:t>
            </a:r>
            <a:endParaRPr lang="en-IE" sz="3600" dirty="0"/>
          </a:p>
        </p:txBody>
      </p:sp>
      <p:pic>
        <p:nvPicPr>
          <p:cNvPr id="5" name="Espace réservé du contenu 4" descr="Une image contenant texte&#10;&#10;Description générée automatiquement">
            <a:extLst>
              <a:ext uri="{FF2B5EF4-FFF2-40B4-BE49-F238E27FC236}">
                <a16:creationId xmlns:a16="http://schemas.microsoft.com/office/drawing/2014/main" id="{472453BD-A3E7-43C4-BA2E-B57A9E33753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81201" y="1196752"/>
            <a:ext cx="10210800" cy="5661248"/>
          </a:xfrm>
        </p:spPr>
      </p:pic>
      <p:pic>
        <p:nvPicPr>
          <p:cNvPr id="3" name="Ήχος 2">
            <a:hlinkClick r:id="" action="ppaction://media"/>
            <a:extLst>
              <a:ext uri="{FF2B5EF4-FFF2-40B4-BE49-F238E27FC236}">
                <a16:creationId xmlns:a16="http://schemas.microsoft.com/office/drawing/2014/main" id="{CE5E696A-E1CF-42B5-A6E1-E30BA46E0B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23040917"/>
      </p:ext>
    </p:extLst>
  </p:cSld>
  <p:clrMapOvr>
    <a:masterClrMapping/>
  </p:clrMapOvr>
  <mc:AlternateContent xmlns:mc="http://schemas.openxmlformats.org/markup-compatibility/2006" xmlns:p14="http://schemas.microsoft.com/office/powerpoint/2010/main">
    <mc:Choice Requires="p14">
      <p:transition spd="slow" p14:dur="2000" advTm="7324"/>
    </mc:Choice>
    <mc:Fallback xmlns="">
      <p:transition spd="slow" advTm="7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49E4D59-3D29-4073-A0AE-EE11E088DD5F}"/>
              </a:ext>
            </a:extLst>
          </p:cNvPr>
          <p:cNvSpPr>
            <a:spLocks noGrp="1"/>
          </p:cNvSpPr>
          <p:nvPr>
            <p:ph type="title"/>
          </p:nvPr>
        </p:nvSpPr>
        <p:spPr>
          <a:xfrm>
            <a:off x="1889712" y="794444"/>
            <a:ext cx="9684377" cy="732431"/>
          </a:xfrm>
        </p:spPr>
        <p:txBody>
          <a:bodyPr>
            <a:normAutofit/>
          </a:bodyPr>
          <a:lstStyle/>
          <a:p>
            <a:r>
              <a:rPr lang="el-GR" dirty="0" err="1"/>
              <a:t>Συντονιστες</a:t>
            </a:r>
            <a:endParaRPr lang="el-GR" dirty="0"/>
          </a:p>
        </p:txBody>
      </p:sp>
      <p:sp>
        <p:nvSpPr>
          <p:cNvPr id="3" name="Θέση περιεχομένου 2">
            <a:extLst>
              <a:ext uri="{FF2B5EF4-FFF2-40B4-BE49-F238E27FC236}">
                <a16:creationId xmlns:a16="http://schemas.microsoft.com/office/drawing/2014/main" id="{B4DE6FFF-2965-4221-8A4A-2E428A521DC1}"/>
              </a:ext>
            </a:extLst>
          </p:cNvPr>
          <p:cNvSpPr>
            <a:spLocks noGrp="1"/>
          </p:cNvSpPr>
          <p:nvPr>
            <p:ph idx="1"/>
          </p:nvPr>
        </p:nvSpPr>
        <p:spPr/>
        <p:txBody>
          <a:bodyPr vert="horz" lIns="91440" tIns="45720" rIns="91440" bIns="45720" rtlCol="0" anchor="t">
            <a:normAutofit lnSpcReduction="10000"/>
          </a:bodyPr>
          <a:lstStyle/>
          <a:p>
            <a:r>
              <a:rPr lang="el-GR" sz="1700" dirty="0">
                <a:latin typeface="+mj-lt"/>
                <a:cs typeface="Times New Roman"/>
              </a:rPr>
              <a:t>Το </a:t>
            </a:r>
            <a:r>
              <a:rPr lang="el-GR" sz="1700" dirty="0" err="1">
                <a:latin typeface="+mj-lt"/>
                <a:cs typeface="Times New Roman"/>
              </a:rPr>
              <a:t>webinar</a:t>
            </a:r>
            <a:r>
              <a:rPr lang="el-GR" sz="1700" dirty="0">
                <a:latin typeface="+mj-lt"/>
                <a:cs typeface="Times New Roman"/>
              </a:rPr>
              <a:t> απευθύνεται στους συντονιστές της πλατφόρμας «Μαθαίνω στην Καλλιθέα»</a:t>
            </a:r>
            <a:endParaRPr lang="en-US" sz="1700" dirty="0">
              <a:latin typeface="+mj-lt"/>
              <a:cs typeface="Times New Roman"/>
            </a:endParaRPr>
          </a:p>
          <a:p>
            <a:r>
              <a:rPr lang="el-GR" sz="1600" dirty="0">
                <a:latin typeface="TW Cen MT"/>
              </a:rPr>
              <a:t>Οι συντονιστές είναι μέλη της πλατφόρμας, που θα έχουν έναν εκτεταμένο ρόλο στην δημιουργία της κοινότητας, ε</a:t>
            </a:r>
            <a:r>
              <a:rPr lang="el-GR" sz="1600" dirty="0">
                <a:ea typeface="+mn-lt"/>
                <a:cs typeface="+mn-lt"/>
              </a:rPr>
              <a:t>ισάγοντας ή καθοδηγώντας τους εκπαιδευόμενους στο μαθησιακό περιβάλλον.</a:t>
            </a:r>
          </a:p>
          <a:p>
            <a:pPr marL="0" indent="0">
              <a:buNone/>
            </a:pPr>
            <a:endParaRPr lang="el-GR" sz="1600" dirty="0">
              <a:latin typeface="TW Cen MT"/>
            </a:endParaRPr>
          </a:p>
          <a:p>
            <a:r>
              <a:rPr lang="el-GR" sz="1600" dirty="0">
                <a:latin typeface="TW Cen MT"/>
              </a:rPr>
              <a:t>Ο ρόλος αυτός θα επιτευχθεί μέσω συγκεκριμένων καθηκόντων όπως </a:t>
            </a:r>
            <a:r>
              <a:rPr lang="en-US" sz="1600" dirty="0">
                <a:latin typeface="TW Cen MT"/>
              </a:rPr>
              <a:t>: </a:t>
            </a:r>
            <a:endParaRPr lang="en-US" sz="1600" dirty="0">
              <a:ea typeface="+mn-lt"/>
              <a:cs typeface="+mn-lt"/>
            </a:endParaRPr>
          </a:p>
          <a:p>
            <a:pPr marL="342900" indent="-342900">
              <a:buAutoNum type="arabicPeriod"/>
            </a:pPr>
            <a:r>
              <a:rPr lang="el-GR" sz="1600" dirty="0">
                <a:latin typeface="TW Cen MT"/>
              </a:rPr>
              <a:t>Αναπτύσσοντας άρθρα για την ιστοσελίδα</a:t>
            </a:r>
            <a:endParaRPr lang="en-US" sz="1600" dirty="0">
              <a:ea typeface="+mn-lt"/>
              <a:cs typeface="+mn-lt"/>
            </a:endParaRPr>
          </a:p>
          <a:p>
            <a:pPr marL="342900" indent="-342900">
              <a:buAutoNum type="arabicPeriod"/>
            </a:pPr>
            <a:r>
              <a:rPr lang="el-GR" sz="1600" dirty="0">
                <a:latin typeface="TW Cen MT"/>
              </a:rPr>
              <a:t>Καλωσορίζοντας νέα μέλη και αρχίζοντας συζητήσεις</a:t>
            </a:r>
            <a:endParaRPr lang="en-US" sz="1600" dirty="0">
              <a:ea typeface="+mn-lt"/>
              <a:cs typeface="+mn-lt"/>
            </a:endParaRPr>
          </a:p>
          <a:p>
            <a:pPr marL="342900" indent="-342900">
              <a:buAutoNum type="arabicPeriod"/>
            </a:pPr>
            <a:r>
              <a:rPr lang="el-GR" sz="1600" dirty="0">
                <a:ea typeface="+mn-lt"/>
                <a:cs typeface="+mn-lt"/>
              </a:rPr>
              <a:t>Εκπαιδεύοντας ομάδες</a:t>
            </a:r>
            <a:endParaRPr lang="en-US" sz="1600" dirty="0">
              <a:ea typeface="+mn-lt"/>
              <a:cs typeface="+mn-lt"/>
            </a:endParaRPr>
          </a:p>
          <a:p>
            <a:pPr marL="342900" indent="-342900">
              <a:buAutoNum type="arabicPeriod"/>
            </a:pPr>
            <a:r>
              <a:rPr lang="el-GR" sz="1600" dirty="0">
                <a:latin typeface="TW Cen MT"/>
              </a:rPr>
              <a:t>Διευκολύνοντας τις συζητήσεις στις ομάδες</a:t>
            </a:r>
            <a:endParaRPr lang="en-US" sz="1600" dirty="0">
              <a:ea typeface="+mn-lt"/>
              <a:cs typeface="+mn-lt"/>
            </a:endParaRPr>
          </a:p>
          <a:p>
            <a:endParaRPr lang="el-GR" sz="1700" dirty="0">
              <a:latin typeface="+mj-lt"/>
              <a:cs typeface="Times New Roman"/>
            </a:endParaRPr>
          </a:p>
        </p:txBody>
      </p:sp>
      <p:pic>
        <p:nvPicPr>
          <p:cNvPr id="7" name="Ήχος 6">
            <a:hlinkClick r:id="" action="ppaction://media"/>
            <a:extLst>
              <a:ext uri="{FF2B5EF4-FFF2-40B4-BE49-F238E27FC236}">
                <a16:creationId xmlns:a16="http://schemas.microsoft.com/office/drawing/2014/main" id="{39CBCAE3-6933-43B4-8341-5F72FC1085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41943552"/>
      </p:ext>
    </p:extLst>
  </p:cSld>
  <p:clrMapOvr>
    <a:masterClrMapping/>
  </p:clrMapOvr>
  <mc:AlternateContent xmlns:mc="http://schemas.openxmlformats.org/markup-compatibility/2006" xmlns:p14="http://schemas.microsoft.com/office/powerpoint/2010/main">
    <mc:Choice Requires="p14">
      <p:transition spd="slow" p14:dur="2000" advTm="37949"/>
    </mc:Choice>
    <mc:Fallback xmlns="">
      <p:transition spd="slow" advTm="37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274638"/>
            <a:ext cx="8229600" cy="922114"/>
          </a:xfrm>
        </p:spPr>
        <p:txBody>
          <a:bodyPr>
            <a:normAutofit fontScale="90000"/>
          </a:bodyPr>
          <a:lstStyle/>
          <a:p>
            <a:r>
              <a:rPr lang="el-GR" sz="3600" b="1" dirty="0" err="1"/>
              <a:t>Ανεβασμα</a:t>
            </a:r>
            <a:r>
              <a:rPr lang="el-GR" sz="3600" b="1" dirty="0"/>
              <a:t> </a:t>
            </a:r>
            <a:r>
              <a:rPr lang="el-GR" sz="3600" b="1" dirty="0" err="1"/>
              <a:t>αρθρου</a:t>
            </a:r>
            <a:br>
              <a:rPr lang="el-GR" sz="3600" b="1" dirty="0"/>
            </a:br>
            <a:r>
              <a:rPr lang="el-GR" b="1" dirty="0"/>
              <a:t>(</a:t>
            </a:r>
            <a:r>
              <a:rPr lang="el-GR" b="1" dirty="0" err="1"/>
              <a:t>μονο</a:t>
            </a:r>
            <a:r>
              <a:rPr lang="el-GR" b="1" dirty="0"/>
              <a:t> </a:t>
            </a:r>
            <a:r>
              <a:rPr lang="el-GR" b="1" dirty="0" err="1"/>
              <a:t>μελη</a:t>
            </a:r>
            <a:r>
              <a:rPr lang="el-GR" b="1" dirty="0"/>
              <a:t>/ </a:t>
            </a:r>
            <a:r>
              <a:rPr lang="el-GR" b="1" dirty="0" err="1"/>
              <a:t>συγγραφεισ</a:t>
            </a:r>
            <a:r>
              <a:rPr lang="el-GR" b="1" dirty="0"/>
              <a:t>)</a:t>
            </a:r>
            <a:endParaRPr lang="en-IE" sz="3600" dirty="0"/>
          </a:p>
        </p:txBody>
      </p:sp>
      <p:pic>
        <p:nvPicPr>
          <p:cNvPr id="5" name="Espace réservé du contenu 4">
            <a:extLst>
              <a:ext uri="{FF2B5EF4-FFF2-40B4-BE49-F238E27FC236}">
                <a16:creationId xmlns:a16="http://schemas.microsoft.com/office/drawing/2014/main" id="{472453BD-A3E7-43C4-BA2E-B57A9E33753A}"/>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p:blipFill>
        <p:spPr>
          <a:xfrm>
            <a:off x="2932771" y="1196752"/>
            <a:ext cx="8229600" cy="5661248"/>
          </a:xfrm>
        </p:spPr>
      </p:pic>
      <p:pic>
        <p:nvPicPr>
          <p:cNvPr id="3" name="Ήχος 2">
            <a:hlinkClick r:id="" action="ppaction://media"/>
            <a:extLst>
              <a:ext uri="{FF2B5EF4-FFF2-40B4-BE49-F238E27FC236}">
                <a16:creationId xmlns:a16="http://schemas.microsoft.com/office/drawing/2014/main" id="{8B5DC04B-5904-4B87-A6A8-8865320566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19688387"/>
      </p:ext>
    </p:extLst>
  </p:cSld>
  <p:clrMapOvr>
    <a:masterClrMapping/>
  </p:clrMapOvr>
  <mc:AlternateContent xmlns:mc="http://schemas.openxmlformats.org/markup-compatibility/2006" xmlns:p14="http://schemas.microsoft.com/office/powerpoint/2010/main">
    <mc:Choice Requires="p14">
      <p:transition spd="slow" p14:dur="2000" advTm="9251"/>
    </mc:Choice>
    <mc:Fallback xmlns="">
      <p:transition spd="slow" advTm="9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79943-432B-4E17-8AA7-AB21A62305CB}"/>
              </a:ext>
            </a:extLst>
          </p:cNvPr>
          <p:cNvSpPr>
            <a:spLocks noGrp="1"/>
          </p:cNvSpPr>
          <p:nvPr>
            <p:ph type="ctrTitle"/>
          </p:nvPr>
        </p:nvSpPr>
        <p:spPr/>
        <p:txBody>
          <a:bodyPr>
            <a:normAutofit/>
          </a:bodyPr>
          <a:lstStyle/>
          <a:p>
            <a:r>
              <a:rPr lang="el-GR" sz="4400" dirty="0" err="1">
                <a:effectLst/>
                <a:latin typeface="Calibri" panose="020F0502020204030204" pitchFamily="34" charset="0"/>
                <a:ea typeface="Calibri" panose="020F0502020204030204" pitchFamily="34" charset="0"/>
                <a:cs typeface="Times New Roman" panose="02020603050405020304" pitchFamily="18" charset="0"/>
              </a:rPr>
              <a:t>Αλληλεπιδραση</a:t>
            </a:r>
            <a:r>
              <a:rPr lang="el-GR" sz="4400" dirty="0">
                <a:effectLst/>
                <a:latin typeface="Calibri" panose="020F0502020204030204" pitchFamily="34" charset="0"/>
                <a:ea typeface="Calibri" panose="020F0502020204030204" pitchFamily="34" charset="0"/>
                <a:cs typeface="Times New Roman" panose="02020603050405020304" pitchFamily="18" charset="0"/>
              </a:rPr>
              <a:t> με την </a:t>
            </a:r>
            <a:r>
              <a:rPr lang="el-GR" sz="4400" dirty="0" err="1">
                <a:effectLst/>
                <a:latin typeface="Calibri" panose="020F0502020204030204" pitchFamily="34" charset="0"/>
                <a:ea typeface="Calibri" panose="020F0502020204030204" pitchFamily="34" charset="0"/>
                <a:cs typeface="Times New Roman" panose="02020603050405020304" pitchFamily="18" charset="0"/>
              </a:rPr>
              <a:t>ομαδα</a:t>
            </a:r>
            <a:r>
              <a:rPr lang="el-GR" sz="4400" dirty="0">
                <a:effectLst/>
                <a:latin typeface="Calibri" panose="020F0502020204030204" pitchFamily="34" charset="0"/>
                <a:ea typeface="Calibri" panose="020F0502020204030204" pitchFamily="34" charset="0"/>
                <a:cs typeface="Times New Roman" panose="02020603050405020304" pitchFamily="18" charset="0"/>
              </a:rPr>
              <a:t> του </a:t>
            </a:r>
            <a:r>
              <a:rPr lang="en-US" sz="4400" dirty="0" err="1">
                <a:effectLst/>
                <a:latin typeface="Calibri" panose="020F0502020204030204" pitchFamily="34" charset="0"/>
                <a:ea typeface="Calibri" panose="020F0502020204030204" pitchFamily="34" charset="0"/>
                <a:cs typeface="Times New Roman" panose="02020603050405020304" pitchFamily="18" charset="0"/>
              </a:rPr>
              <a:t>facebook</a:t>
            </a:r>
            <a:endParaRPr lang="en-US" dirty="0"/>
          </a:p>
        </p:txBody>
      </p:sp>
      <p:sp>
        <p:nvSpPr>
          <p:cNvPr id="4" name="Subtitle 3">
            <a:extLst>
              <a:ext uri="{FF2B5EF4-FFF2-40B4-BE49-F238E27FC236}">
                <a16:creationId xmlns:a16="http://schemas.microsoft.com/office/drawing/2014/main" id="{5236105C-DC2C-480B-88D5-256DF5894065}"/>
              </a:ext>
            </a:extLst>
          </p:cNvPr>
          <p:cNvSpPr>
            <a:spLocks noGrp="1"/>
          </p:cNvSpPr>
          <p:nvPr>
            <p:ph type="subTitle" idx="1"/>
          </p:nvPr>
        </p:nvSpPr>
        <p:spPr/>
        <p:txBody>
          <a:bodyPr/>
          <a:lstStyle/>
          <a:p>
            <a:endParaRPr lang="en-US" dirty="0"/>
          </a:p>
        </p:txBody>
      </p:sp>
      <p:pic>
        <p:nvPicPr>
          <p:cNvPr id="5" name="Ήχος 4">
            <a:hlinkClick r:id="" action="ppaction://media"/>
            <a:extLst>
              <a:ext uri="{FF2B5EF4-FFF2-40B4-BE49-F238E27FC236}">
                <a16:creationId xmlns:a16="http://schemas.microsoft.com/office/drawing/2014/main" id="{A4132078-CC97-42D2-95F0-9886EF4D48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0791864"/>
      </p:ext>
    </p:extLst>
  </p:cSld>
  <p:clrMapOvr>
    <a:masterClrMapping/>
  </p:clrMapOvr>
  <mc:AlternateContent xmlns:mc="http://schemas.openxmlformats.org/markup-compatibility/2006" xmlns:p14="http://schemas.microsoft.com/office/powerpoint/2010/main">
    <mc:Choice Requires="p14">
      <p:transition spd="slow" p14:dur="2000" advTm="16634"/>
    </mc:Choice>
    <mc:Fallback xmlns="">
      <p:transition spd="slow" advTm="16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625C43-25A2-4E15-B02C-8DF0C30CAA63}"/>
              </a:ext>
            </a:extLst>
          </p:cNvPr>
          <p:cNvSpPr>
            <a:spLocks noGrp="1"/>
          </p:cNvSpPr>
          <p:nvPr>
            <p:ph type="title"/>
          </p:nvPr>
        </p:nvSpPr>
        <p:spPr>
          <a:xfrm>
            <a:off x="1834844" y="474744"/>
            <a:ext cx="9684377" cy="1478570"/>
          </a:xfrm>
        </p:spPr>
        <p:txBody>
          <a:bodyPr>
            <a:normAutofit/>
          </a:bodyPr>
          <a:lstStyle/>
          <a:p>
            <a:r>
              <a:rPr lang="el-GR" sz="3200" b="1"/>
              <a:t>Αλληλεπιδραση στην πλατφορμα κοινωνικησ δικυωσησ του </a:t>
            </a:r>
            <a:r>
              <a:rPr lang="el-GR" sz="3200" b="1" i="1"/>
              <a:t>facebook</a:t>
            </a:r>
          </a:p>
        </p:txBody>
      </p:sp>
      <p:sp>
        <p:nvSpPr>
          <p:cNvPr id="3" name="Θέση περιεχομένου 2">
            <a:extLst>
              <a:ext uri="{FF2B5EF4-FFF2-40B4-BE49-F238E27FC236}">
                <a16:creationId xmlns:a16="http://schemas.microsoft.com/office/drawing/2014/main" id="{6B9461C4-18E9-418B-A9EC-949CDEE57C53}"/>
              </a:ext>
            </a:extLst>
          </p:cNvPr>
          <p:cNvSpPr>
            <a:spLocks noGrp="1"/>
          </p:cNvSpPr>
          <p:nvPr>
            <p:ph idx="1"/>
          </p:nvPr>
        </p:nvSpPr>
        <p:spPr>
          <a:xfrm>
            <a:off x="1894996" y="2249487"/>
            <a:ext cx="9794111" cy="3829261"/>
          </a:xfrm>
        </p:spPr>
        <p:txBody>
          <a:bodyPr vert="horz" lIns="91440" tIns="45720" rIns="91440" bIns="45720" rtlCol="0" anchor="t">
            <a:normAutofit fontScale="92500" lnSpcReduction="20000"/>
          </a:bodyPr>
          <a:lstStyle/>
          <a:p>
            <a:r>
              <a:rPr lang="el-GR" dirty="0"/>
              <a:t>Δημιουργία μιας ομάδας που απαρτίζεται από ενήλικες, οι οποίοι διατηρούν  έντονο το ενδιαφέρον τους για την ενασχόληση τους με την Δια Βίου Μάθηση.</a:t>
            </a:r>
          </a:p>
          <a:p>
            <a:r>
              <a:rPr lang="el-GR" dirty="0"/>
              <a:t>Σε τακτική βάση πραγματοποιείται διαμοίραση πληροφοριών  που αφορούν τις εξελίξεις και την επικαιρότητα στον κλάδο  της Δια Βίου Μάθησης στην περιοχή του Δήμου Καλλιθέας.</a:t>
            </a:r>
          </a:p>
          <a:p>
            <a:r>
              <a:rPr lang="el-GR" dirty="0"/>
              <a:t>Δημιουργία περιεχομένου και κοινοποίηση των άρθρων με απώτερο σκοπό την διαρκή ενημέρωση των κατοίκων του Δήμου Καλλιθέας, προκειμένου να μην χάσουν κάποια μαθησιακή ευκαιρία, εκδήλωση ή οργανωμένο σεμινάριο που ενδεχομένως τους ενδιαφέρει.</a:t>
            </a:r>
          </a:p>
        </p:txBody>
      </p:sp>
      <p:pic>
        <p:nvPicPr>
          <p:cNvPr id="4" name="Ήχος 3">
            <a:hlinkClick r:id="" action="ppaction://media"/>
            <a:extLst>
              <a:ext uri="{FF2B5EF4-FFF2-40B4-BE49-F238E27FC236}">
                <a16:creationId xmlns:a16="http://schemas.microsoft.com/office/drawing/2014/main" id="{9A8E3789-EEBA-43BE-B3B3-B717B02082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95904930"/>
      </p:ext>
    </p:extLst>
  </p:cSld>
  <p:clrMapOvr>
    <a:masterClrMapping/>
  </p:clrMapOvr>
  <mc:AlternateContent xmlns:mc="http://schemas.openxmlformats.org/markup-compatibility/2006" xmlns:p14="http://schemas.microsoft.com/office/powerpoint/2010/main">
    <mc:Choice Requires="p14">
      <p:transition spd="slow" p14:dur="2000" advTm="70742"/>
    </mc:Choice>
    <mc:Fallback xmlns="">
      <p:transition spd="slow" advTm="70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79943-432B-4E17-8AA7-AB21A62305CB}"/>
              </a:ext>
            </a:extLst>
          </p:cNvPr>
          <p:cNvSpPr>
            <a:spLocks noGrp="1"/>
          </p:cNvSpPr>
          <p:nvPr>
            <p:ph type="ctrTitle"/>
          </p:nvPr>
        </p:nvSpPr>
        <p:spPr>
          <a:xfrm>
            <a:off x="1876424" y="1465263"/>
            <a:ext cx="8791575" cy="2387600"/>
          </a:xfrm>
        </p:spPr>
        <p:txBody>
          <a:bodyPr>
            <a:normAutofit fontScale="90000"/>
          </a:bodyPr>
          <a:lstStyle/>
          <a:p>
            <a:r>
              <a:rPr lang="el-GR" sz="4400" dirty="0" err="1">
                <a:latin typeface="Calibri" panose="020F0502020204030204" pitchFamily="34" charset="0"/>
                <a:cs typeface="Times New Roman" panose="02020603050405020304" pitchFamily="18" charset="0"/>
              </a:rPr>
              <a:t>Μεθοδοι</a:t>
            </a:r>
            <a:r>
              <a:rPr lang="el-GR" sz="4400" dirty="0">
                <a:latin typeface="Calibri" panose="020F0502020204030204" pitchFamily="34" charset="0"/>
                <a:cs typeface="Times New Roman" panose="02020603050405020304" pitchFamily="18" charset="0"/>
              </a:rPr>
              <a:t> </a:t>
            </a:r>
            <a:r>
              <a:rPr lang="el-GR" sz="4400" dirty="0" err="1">
                <a:latin typeface="Calibri" panose="020F0502020204030204" pitchFamily="34" charset="0"/>
                <a:cs typeface="Times New Roman" panose="02020603050405020304" pitchFamily="18" charset="0"/>
              </a:rPr>
              <a:t>ενδυναμωσησ</a:t>
            </a:r>
            <a:r>
              <a:rPr lang="el-GR" sz="4400" dirty="0">
                <a:latin typeface="Calibri" panose="020F0502020204030204" pitchFamily="34" charset="0"/>
                <a:cs typeface="Times New Roman" panose="02020603050405020304" pitchFamily="18" charset="0"/>
              </a:rPr>
              <a:t> και </a:t>
            </a:r>
            <a:r>
              <a:rPr lang="el-GR" sz="4400" dirty="0" err="1">
                <a:latin typeface="Calibri" panose="020F0502020204030204" pitchFamily="34" charset="0"/>
                <a:cs typeface="Times New Roman" panose="02020603050405020304" pitchFamily="18" charset="0"/>
              </a:rPr>
              <a:t>αναπτυξησ</a:t>
            </a:r>
            <a:r>
              <a:rPr lang="el-GR" sz="4400" dirty="0">
                <a:latin typeface="Calibri" panose="020F0502020204030204" pitchFamily="34" charset="0"/>
                <a:cs typeface="Times New Roman" panose="02020603050405020304" pitchFamily="18" charset="0"/>
              </a:rPr>
              <a:t> των </a:t>
            </a:r>
            <a:r>
              <a:rPr lang="el-GR" sz="4400" dirty="0" err="1">
                <a:latin typeface="Calibri" panose="020F0502020204030204" pitchFamily="34" charset="0"/>
                <a:cs typeface="Times New Roman" panose="02020603050405020304" pitchFamily="18" charset="0"/>
              </a:rPr>
              <a:t>μαθησιακων</a:t>
            </a:r>
            <a:r>
              <a:rPr lang="el-GR" sz="4400" dirty="0">
                <a:latin typeface="Calibri" panose="020F0502020204030204" pitchFamily="34" charset="0"/>
                <a:cs typeface="Times New Roman" panose="02020603050405020304" pitchFamily="18" charset="0"/>
              </a:rPr>
              <a:t> </a:t>
            </a:r>
            <a:r>
              <a:rPr lang="el-GR" sz="4400" dirty="0" err="1">
                <a:latin typeface="Calibri" panose="020F0502020204030204" pitchFamily="34" charset="0"/>
                <a:cs typeface="Times New Roman" panose="02020603050405020304" pitchFamily="18" charset="0"/>
              </a:rPr>
              <a:t>ικανοτητων</a:t>
            </a:r>
            <a:r>
              <a:rPr lang="el-GR" sz="4400" dirty="0">
                <a:latin typeface="Calibri" panose="020F0502020204030204" pitchFamily="34" charset="0"/>
                <a:cs typeface="Times New Roman" panose="02020603050405020304" pitchFamily="18" charset="0"/>
              </a:rPr>
              <a:t> σε </a:t>
            </a:r>
            <a:r>
              <a:rPr lang="el-GR" sz="4400" dirty="0" err="1">
                <a:latin typeface="Calibri" panose="020F0502020204030204" pitchFamily="34" charset="0"/>
                <a:cs typeface="Times New Roman" panose="02020603050405020304" pitchFamily="18" charset="0"/>
              </a:rPr>
              <a:t>ατομα</a:t>
            </a:r>
            <a:r>
              <a:rPr lang="el-GR" sz="4400" dirty="0">
                <a:latin typeface="Calibri" panose="020F0502020204030204" pitchFamily="34" charset="0"/>
                <a:cs typeface="Times New Roman" panose="02020603050405020304" pitchFamily="18" charset="0"/>
              </a:rPr>
              <a:t> με </a:t>
            </a:r>
            <a:r>
              <a:rPr lang="el-GR" sz="4400" dirty="0" err="1">
                <a:latin typeface="Calibri" panose="020F0502020204030204" pitchFamily="34" charset="0"/>
                <a:cs typeface="Times New Roman" panose="02020603050405020304" pitchFamily="18" charset="0"/>
              </a:rPr>
              <a:t>χαμηλεσ</a:t>
            </a:r>
            <a:r>
              <a:rPr lang="el-GR" sz="4400" dirty="0">
                <a:latin typeface="Calibri" panose="020F0502020204030204" pitchFamily="34" charset="0"/>
                <a:cs typeface="Times New Roman" panose="02020603050405020304" pitchFamily="18" charset="0"/>
              </a:rPr>
              <a:t> </a:t>
            </a:r>
            <a:r>
              <a:rPr lang="el-GR" sz="4400" dirty="0" err="1">
                <a:latin typeface="Calibri" panose="020F0502020204030204" pitchFamily="34" charset="0"/>
                <a:cs typeface="Times New Roman" panose="02020603050405020304" pitchFamily="18" charset="0"/>
              </a:rPr>
              <a:t>επιδοσεισ</a:t>
            </a:r>
            <a:br>
              <a:rPr lang="el-GR" sz="4400" dirty="0">
                <a:latin typeface="Calibri" panose="020F0502020204030204" pitchFamily="34" charset="0"/>
                <a:cs typeface="Times New Roman" panose="02020603050405020304" pitchFamily="18" charset="0"/>
              </a:rPr>
            </a:br>
            <a:endParaRPr lang="en-US" dirty="0"/>
          </a:p>
        </p:txBody>
      </p:sp>
      <p:sp>
        <p:nvSpPr>
          <p:cNvPr id="4" name="Subtitle 3">
            <a:extLst>
              <a:ext uri="{FF2B5EF4-FFF2-40B4-BE49-F238E27FC236}">
                <a16:creationId xmlns:a16="http://schemas.microsoft.com/office/drawing/2014/main" id="{5236105C-DC2C-480B-88D5-256DF5894065}"/>
              </a:ext>
            </a:extLst>
          </p:cNvPr>
          <p:cNvSpPr>
            <a:spLocks noGrp="1"/>
          </p:cNvSpPr>
          <p:nvPr>
            <p:ph type="subTitle" idx="1"/>
          </p:nvPr>
        </p:nvSpPr>
        <p:spPr/>
        <p:txBody>
          <a:bodyPr/>
          <a:lstStyle/>
          <a:p>
            <a:endParaRPr lang="en-US" dirty="0"/>
          </a:p>
        </p:txBody>
      </p:sp>
      <p:pic>
        <p:nvPicPr>
          <p:cNvPr id="5" name="Ήχος 4">
            <a:hlinkClick r:id="" action="ppaction://media"/>
            <a:extLst>
              <a:ext uri="{FF2B5EF4-FFF2-40B4-BE49-F238E27FC236}">
                <a16:creationId xmlns:a16="http://schemas.microsoft.com/office/drawing/2014/main" id="{5BCC0594-9A76-433F-934B-2D2CD3852B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28008170"/>
      </p:ext>
    </p:extLst>
  </p:cSld>
  <p:clrMapOvr>
    <a:masterClrMapping/>
  </p:clrMapOvr>
  <mc:AlternateContent xmlns:mc="http://schemas.openxmlformats.org/markup-compatibility/2006" xmlns:p14="http://schemas.microsoft.com/office/powerpoint/2010/main">
    <mc:Choice Requires="p14">
      <p:transition spd="slow" p14:dur="2000" advTm="13360"/>
    </mc:Choice>
    <mc:Fallback xmlns="">
      <p:transition spd="slow" advTm="13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5">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5" name="Picture 4" descr="Light bulb on yellow background with sketched light beams and cord">
            <a:extLst>
              <a:ext uri="{FF2B5EF4-FFF2-40B4-BE49-F238E27FC236}">
                <a16:creationId xmlns:a16="http://schemas.microsoft.com/office/drawing/2014/main" id="{364805D9-60E9-4478-8DB9-CC6C1906A386}"/>
              </a:ext>
            </a:extLst>
          </p:cNvPr>
          <p:cNvPicPr>
            <a:picLocks noChangeAspect="1"/>
          </p:cNvPicPr>
          <p:nvPr/>
        </p:nvPicPr>
        <p:blipFill rotWithShape="1">
          <a:blip r:embed="rId6">
            <a:alphaModFix/>
          </a:blip>
          <a:srcRect t="8510"/>
          <a:stretch/>
        </p:blipFill>
        <p:spPr>
          <a:xfrm>
            <a:off x="3611" y="10"/>
            <a:ext cx="12188389" cy="6857990"/>
          </a:xfrm>
          <a:prstGeom prst="rect">
            <a:avLst/>
          </a:prstGeom>
        </p:spPr>
      </p:pic>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0" y="3297502"/>
            <a:ext cx="6858000" cy="1367896"/>
          </a:xfrm>
        </p:spPr>
        <p:txBody>
          <a:bodyPr vert="horz" lIns="91440" tIns="45720" rIns="91440" bIns="45720" rtlCol="0" anchor="b">
            <a:normAutofit fontScale="90000"/>
          </a:bodyPr>
          <a:lstStyle/>
          <a:p>
            <a:pPr algn="ctr"/>
            <a:r>
              <a:rPr lang="el-GR" sz="4400" b="1" dirty="0" err="1"/>
              <a:t>Συμβουλεσ</a:t>
            </a:r>
            <a:r>
              <a:rPr lang="el-GR" sz="4400" b="1" dirty="0"/>
              <a:t> για την </a:t>
            </a:r>
            <a:r>
              <a:rPr lang="el-GR" sz="4400" b="1" dirty="0" err="1"/>
              <a:t>διευρυνση</a:t>
            </a:r>
            <a:r>
              <a:rPr lang="el-GR" sz="4400" b="1" dirty="0"/>
              <a:t> των </a:t>
            </a:r>
            <a:r>
              <a:rPr lang="el-GR" sz="4400" b="1" dirty="0" err="1"/>
              <a:t>ενδιαφεροντων</a:t>
            </a:r>
            <a:r>
              <a:rPr lang="el-GR" sz="4400" b="1" dirty="0"/>
              <a:t> των </a:t>
            </a:r>
            <a:r>
              <a:rPr lang="el-GR" sz="4400" b="1" dirty="0" err="1"/>
              <a:t>μαθητων</a:t>
            </a:r>
            <a:r>
              <a:rPr lang="el-GR" sz="4400" b="1" dirty="0"/>
              <a:t> </a:t>
            </a:r>
            <a:br>
              <a:rPr lang="el-GR" sz="4400" b="1" dirty="0"/>
            </a:br>
            <a:br>
              <a:rPr lang="el-GR" sz="4400" b="1" dirty="0"/>
            </a:br>
            <a:endParaRPr lang="en-US" sz="4400" b="1" dirty="0"/>
          </a:p>
        </p:txBody>
      </p:sp>
      <p:pic>
        <p:nvPicPr>
          <p:cNvPr id="3" name="Ήχος 2">
            <a:hlinkClick r:id="" action="ppaction://media"/>
            <a:extLst>
              <a:ext uri="{FF2B5EF4-FFF2-40B4-BE49-F238E27FC236}">
                <a16:creationId xmlns:a16="http://schemas.microsoft.com/office/drawing/2014/main" id="{69FA5106-E32B-4EC7-9D51-0AC3C5B4E4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29947755"/>
      </p:ext>
    </p:extLst>
  </p:cSld>
  <p:clrMapOvr>
    <a:masterClrMapping/>
  </p:clrMapOvr>
  <mc:AlternateContent xmlns:mc="http://schemas.openxmlformats.org/markup-compatibility/2006" xmlns:p14="http://schemas.microsoft.com/office/powerpoint/2010/main">
    <mc:Choice Requires="p14">
      <p:transition spd="slow" p14:dur="2000" advTm="8531"/>
    </mc:Choice>
    <mc:Fallback xmlns="">
      <p:transition spd="slow" advTm="8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735696"/>
            <a:ext cx="8229600" cy="922114"/>
          </a:xfrm>
        </p:spPr>
        <p:txBody>
          <a:bodyPr>
            <a:normAutofit fontScale="90000"/>
          </a:bodyPr>
          <a:lstStyle/>
          <a:p>
            <a:r>
              <a:rPr lang="el-GR" b="1" dirty="0" err="1"/>
              <a:t>Συμβουλεσ</a:t>
            </a:r>
            <a:r>
              <a:rPr lang="el-GR" b="1" dirty="0"/>
              <a:t> για την </a:t>
            </a:r>
            <a:r>
              <a:rPr lang="el-GR" b="1" dirty="0" err="1"/>
              <a:t>διευρυνση</a:t>
            </a:r>
            <a:r>
              <a:rPr lang="el-GR" b="1" dirty="0"/>
              <a:t> των </a:t>
            </a:r>
            <a:r>
              <a:rPr lang="el-GR" b="1" dirty="0" err="1"/>
              <a:t>ενδιαφεροντων</a:t>
            </a:r>
            <a:r>
              <a:rPr lang="el-GR" b="1" dirty="0"/>
              <a:t> των </a:t>
            </a:r>
            <a:r>
              <a:rPr lang="el-GR" b="1" dirty="0" err="1"/>
              <a:t>μαθητων</a:t>
            </a:r>
            <a:r>
              <a:rPr lang="el-GR" b="1" dirty="0"/>
              <a:t> (</a:t>
            </a:r>
            <a:r>
              <a:rPr lang="en-IE" sz="3600" b="1" dirty="0"/>
              <a:t>1)</a:t>
            </a:r>
            <a:endParaRPr lang="en-IE" sz="3600"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81200" y="2163987"/>
            <a:ext cx="8229600" cy="3958317"/>
          </a:xfrm>
        </p:spPr>
        <p:txBody>
          <a:bodyPr vert="horz" lIns="91440" tIns="45720" rIns="91440" bIns="45720" rtlCol="0" anchor="t">
            <a:normAutofit/>
          </a:bodyPr>
          <a:lstStyle/>
          <a:p>
            <a:pPr marL="0" indent="0">
              <a:buNone/>
            </a:pPr>
            <a:r>
              <a:rPr lang="el-GR" sz="1800" b="1" dirty="0"/>
              <a:t>Ενθαρρύνετε την περιέργεια και την εξερεύνηση</a:t>
            </a:r>
          </a:p>
          <a:p>
            <a:pPr marL="514350" indent="-514350">
              <a:buFont typeface="+mj-lt"/>
              <a:buAutoNum type="arabicPeriod"/>
            </a:pPr>
            <a:r>
              <a:rPr lang="el-GR" sz="1800" dirty="0"/>
              <a:t>Αναλάβετε την πρωτοβουλία να μάθετε και να υποστηρίξετε διαφορετικά ενδιαφέροντα των εκπαιδευόμενων ώστε να κατανοήσετε καλύτερα τις προτεραιότητες και τις αξίες τους.</a:t>
            </a:r>
          </a:p>
          <a:p>
            <a:pPr marL="514350" indent="-514350">
              <a:buFont typeface="+mj-lt"/>
              <a:buAutoNum type="arabicPeriod"/>
            </a:pPr>
            <a:r>
              <a:rPr lang="el-GR" sz="1800" dirty="0"/>
              <a:t>Καταβάλετε μία συνειδητή προσπάθεια να συνδέσετε τους εκπαιδευόμενους σας με άλλους οργανισμούς που ενδεχομένως εμβαθύνουν στα ενδιαφέροντα τους.</a:t>
            </a:r>
          </a:p>
          <a:p>
            <a:pPr marL="514350" indent="-514350">
              <a:buFont typeface="+mj-lt"/>
              <a:buAutoNum type="arabicPeriod"/>
            </a:pPr>
            <a:r>
              <a:rPr lang="el-GR" sz="1800" dirty="0"/>
              <a:t>Εντός των μαθησιακών σας περιβαλλόντων, υποστηρίξτε την ανάπτυξη δεξιοτήτων  μέσω μαθησιακών διαδρομών, παρακολούθησης μαθημάτων, καθοδήγησης από ομότιμους ή ευκαιρίες καθοδήγησης.</a:t>
            </a:r>
          </a:p>
          <a:p>
            <a:pPr marL="514350" indent="-514350">
              <a:buNone/>
            </a:pPr>
            <a:endParaRPr lang="en-IE" sz="1800" dirty="0"/>
          </a:p>
        </p:txBody>
      </p:sp>
      <p:pic>
        <p:nvPicPr>
          <p:cNvPr id="4" name="Ήχος 3">
            <a:hlinkClick r:id="" action="ppaction://media"/>
            <a:extLst>
              <a:ext uri="{FF2B5EF4-FFF2-40B4-BE49-F238E27FC236}">
                <a16:creationId xmlns:a16="http://schemas.microsoft.com/office/drawing/2014/main" id="{ABBBB424-67A4-46D3-ACA3-D9BADB8507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42733873"/>
      </p:ext>
    </p:extLst>
  </p:cSld>
  <p:clrMapOvr>
    <a:masterClrMapping/>
  </p:clrMapOvr>
  <mc:AlternateContent xmlns:mc="http://schemas.openxmlformats.org/markup-compatibility/2006" xmlns:p14="http://schemas.microsoft.com/office/powerpoint/2010/main">
    <mc:Choice Requires="p14">
      <p:transition spd="slow" p14:dur="2000" advTm="77421"/>
    </mc:Choice>
    <mc:Fallback xmlns="">
      <p:transition spd="slow" advTm="77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735696"/>
            <a:ext cx="8229600" cy="922114"/>
          </a:xfrm>
        </p:spPr>
        <p:txBody>
          <a:bodyPr>
            <a:normAutofit fontScale="90000"/>
          </a:bodyPr>
          <a:lstStyle/>
          <a:p>
            <a:r>
              <a:rPr lang="el-GR" sz="3600" b="1" dirty="0"/>
              <a:t> </a:t>
            </a:r>
            <a:r>
              <a:rPr lang="el-GR" b="1" dirty="0" err="1"/>
              <a:t>Συμβουλεσ</a:t>
            </a:r>
            <a:r>
              <a:rPr lang="el-GR" b="1" dirty="0"/>
              <a:t> για την </a:t>
            </a:r>
            <a:r>
              <a:rPr lang="el-GR" b="1" dirty="0" err="1"/>
              <a:t>διευρυνση</a:t>
            </a:r>
            <a:r>
              <a:rPr lang="el-GR" b="1" dirty="0"/>
              <a:t> των </a:t>
            </a:r>
            <a:r>
              <a:rPr lang="el-GR" b="1" dirty="0" err="1"/>
              <a:t>ενδιαφεροντων</a:t>
            </a:r>
            <a:r>
              <a:rPr lang="el-GR" b="1" dirty="0"/>
              <a:t> των </a:t>
            </a:r>
            <a:r>
              <a:rPr lang="el-GR" b="1" dirty="0" err="1"/>
              <a:t>μαθητων</a:t>
            </a:r>
            <a:r>
              <a:rPr lang="el-GR" sz="3600" b="1" dirty="0"/>
              <a:t> </a:t>
            </a:r>
            <a:r>
              <a:rPr lang="en-IE" sz="3600" b="1" dirty="0"/>
              <a:t>(2)</a:t>
            </a:r>
            <a:endParaRPr lang="en-IE" sz="3600"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81200" y="2363056"/>
            <a:ext cx="8229600" cy="3759248"/>
          </a:xfrm>
        </p:spPr>
        <p:txBody>
          <a:bodyPr vert="horz" lIns="91440" tIns="45720" rIns="91440" bIns="45720" rtlCol="0" anchor="t">
            <a:normAutofit/>
          </a:bodyPr>
          <a:lstStyle/>
          <a:p>
            <a:pPr marL="0" indent="0">
              <a:buNone/>
            </a:pPr>
            <a:r>
              <a:rPr lang="el-GR" sz="1800" b="1" dirty="0"/>
              <a:t>Να καθοδηγείσθε από τους εκπαιδευόμενους.</a:t>
            </a:r>
            <a:endParaRPr lang="en-IE" sz="1800" b="1" dirty="0"/>
          </a:p>
          <a:p>
            <a:pPr marL="514350" indent="-514350">
              <a:buFont typeface="+mj-lt"/>
              <a:buAutoNum type="arabicPeriod"/>
            </a:pPr>
            <a:r>
              <a:rPr lang="el-GR" sz="1800" dirty="0"/>
              <a:t>Επιστρατεύστε δραστηριότητες που δεν έχουν σωστή απάντηση. Οι δημιουργικές δραστηριότητες που συνδέονται με την εξιστόρηση μπορούν να επιτρέψουν στους εκπαιδευόμενους σας να εκφραστούν στην παραγωγή ενός έργου.</a:t>
            </a:r>
          </a:p>
          <a:p>
            <a:pPr marL="514350" indent="-514350">
              <a:buFont typeface="+mj-lt"/>
              <a:buAutoNum type="arabicPeriod"/>
            </a:pPr>
            <a:r>
              <a:rPr lang="el-GR" sz="1800" dirty="0"/>
              <a:t>Ιδρύστε ένα συμβούλιο εκπαιδευόμενων και ενσωματώστε τη συμβολή του στις προγραμματικές και στρατηγικές αποφάσεις, για να δείξετε την δέσμευση σας στην συμβολή τους. Αναζητείστε ενεργά για σημεία συμβιβασμού και επεξηγείστε τις αποφάσεις.</a:t>
            </a:r>
          </a:p>
        </p:txBody>
      </p:sp>
      <p:pic>
        <p:nvPicPr>
          <p:cNvPr id="5" name="Ήχος 4">
            <a:hlinkClick r:id="" action="ppaction://media"/>
            <a:extLst>
              <a:ext uri="{FF2B5EF4-FFF2-40B4-BE49-F238E27FC236}">
                <a16:creationId xmlns:a16="http://schemas.microsoft.com/office/drawing/2014/main" id="{D4556EBD-C697-4D20-905C-3FD6093557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44915133"/>
      </p:ext>
    </p:extLst>
  </p:cSld>
  <p:clrMapOvr>
    <a:masterClrMapping/>
  </p:clrMapOvr>
  <mc:AlternateContent xmlns:mc="http://schemas.openxmlformats.org/markup-compatibility/2006" xmlns:p14="http://schemas.microsoft.com/office/powerpoint/2010/main">
    <mc:Choice Requires="p14">
      <p:transition spd="slow" p14:dur="2000" advTm="69876"/>
    </mc:Choice>
    <mc:Fallback xmlns="">
      <p:transition spd="slow" advTm="69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731836"/>
            <a:ext cx="8229600" cy="922114"/>
          </a:xfrm>
        </p:spPr>
        <p:txBody>
          <a:bodyPr>
            <a:normAutofit fontScale="90000"/>
          </a:bodyPr>
          <a:lstStyle/>
          <a:p>
            <a:r>
              <a:rPr lang="el-GR" b="1" err="1"/>
              <a:t>Συμβουλεσ</a:t>
            </a:r>
            <a:r>
              <a:rPr lang="el-GR" b="1" dirty="0"/>
              <a:t> για την </a:t>
            </a:r>
            <a:r>
              <a:rPr lang="el-GR" b="1" err="1"/>
              <a:t>διευρυνση</a:t>
            </a:r>
            <a:r>
              <a:rPr lang="el-GR" b="1" dirty="0"/>
              <a:t> των </a:t>
            </a:r>
            <a:r>
              <a:rPr lang="el-GR" b="1" err="1"/>
              <a:t>ενδιαφεροντων</a:t>
            </a:r>
            <a:r>
              <a:rPr lang="el-GR" b="1" dirty="0"/>
              <a:t> των </a:t>
            </a:r>
            <a:r>
              <a:rPr lang="el-GR" b="1" err="1"/>
              <a:t>μαθητων</a:t>
            </a:r>
            <a:r>
              <a:rPr lang="el-GR" b="1"/>
              <a:t> (</a:t>
            </a:r>
            <a:r>
              <a:rPr lang="en-IE" sz="3600" b="1" dirty="0"/>
              <a:t>3)</a:t>
            </a:r>
            <a:endParaRPr lang="en-IE" sz="3600"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81200" y="2024009"/>
            <a:ext cx="8229600" cy="4102155"/>
          </a:xfrm>
        </p:spPr>
        <p:txBody>
          <a:bodyPr vert="horz" lIns="91440" tIns="45720" rIns="91440" bIns="45720" rtlCol="0" anchor="t">
            <a:normAutofit fontScale="92500" lnSpcReduction="20000"/>
          </a:bodyPr>
          <a:lstStyle/>
          <a:p>
            <a:pPr marL="0" indent="0">
              <a:buNone/>
            </a:pPr>
            <a:r>
              <a:rPr lang="el-GR" sz="1800" b="1" dirty="0"/>
              <a:t>Χρησιμοποιείστε την τεχνολογία για δημιουργική παραγωγή και έκφραση</a:t>
            </a:r>
          </a:p>
          <a:p>
            <a:pPr marL="514350" indent="-514350">
              <a:buFont typeface="+mj-lt"/>
              <a:buAutoNum type="arabicPeriod"/>
            </a:pPr>
            <a:r>
              <a:rPr lang="el-GR" sz="1800"/>
              <a:t>Εάν οι εκπαιδευόμενοι είναι νέοι στην χρήση της τεχνολογίας,  φροντίστε να γεφυρώσετε το </a:t>
            </a:r>
            <a:r>
              <a:rPr lang="el-GR" sz="1800" dirty="0"/>
              <a:t>χάσμα μεταξύ γνωστού και άγνωστου. Αφήστε τα ψηφιακά εργαλεία να υλοποιήσουν μια ιδέα μόνο όταν αυτή έχει ξεκινήσει με έναν τρόπο ή μέσο που ο εκπαιδευόμενος σας αισθάνεται άνετα. </a:t>
            </a:r>
          </a:p>
          <a:p>
            <a:pPr marL="514350" indent="-514350">
              <a:buFont typeface="+mj-lt"/>
              <a:buAutoNum type="arabicPeriod"/>
            </a:pPr>
            <a:r>
              <a:rPr lang="el-GR" sz="1800" dirty="0"/>
              <a:t>Χρησιμοποιείστε ψηφιακές τεχνολογίες για να δημιουργήσετε  έργα, τα οποία μπορούν  να εκπονηθούν αυτοπροσώπως αλλά και διαδικτυακά, ατομικά ή και συνεργατικά.</a:t>
            </a:r>
          </a:p>
          <a:p>
            <a:pPr marL="514350" indent="-514350">
              <a:buFont typeface="+mj-lt"/>
              <a:buAutoNum type="arabicPeriod"/>
            </a:pPr>
            <a:r>
              <a:rPr lang="el-GR" sz="1800" dirty="0"/>
              <a:t>Σκεφτείτε το πιθανό κοινό για το έργο του μαθητή. Τα διαδικτυακά εργαλεία και τα φόρουμ μπορούν να επιτρέψουν τρόπους παραγωγής με χαμηλές πιθανότητες εμποδίων  ή να μοιραστούν τα πρωτότυπα αποτελέσματα, όπως σχέδια, κομμάτια, κείμενα έργα τέχνης ή παραστάσεις.</a:t>
            </a:r>
          </a:p>
          <a:p>
            <a:pPr marL="514350" indent="-514350">
              <a:buNone/>
            </a:pPr>
            <a:r>
              <a:rPr lang="en-IE" sz="1800" dirty="0"/>
              <a:t>.</a:t>
            </a:r>
          </a:p>
        </p:txBody>
      </p:sp>
      <p:pic>
        <p:nvPicPr>
          <p:cNvPr id="4" name="Ήχος 3">
            <a:hlinkClick r:id="" action="ppaction://media"/>
            <a:extLst>
              <a:ext uri="{FF2B5EF4-FFF2-40B4-BE49-F238E27FC236}">
                <a16:creationId xmlns:a16="http://schemas.microsoft.com/office/drawing/2014/main" id="{E92419C2-5500-4891-88AF-D8EB5B5155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25831670"/>
      </p:ext>
    </p:extLst>
  </p:cSld>
  <p:clrMapOvr>
    <a:masterClrMapping/>
  </p:clrMapOvr>
  <mc:AlternateContent xmlns:mc="http://schemas.openxmlformats.org/markup-compatibility/2006" xmlns:p14="http://schemas.microsoft.com/office/powerpoint/2010/main">
    <mc:Choice Requires="p14">
      <p:transition spd="slow" p14:dur="2000" advTm="77293"/>
    </mc:Choice>
    <mc:Fallback xmlns="">
      <p:transition spd="slow" advTm="77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78924F92-0DE1-4E85-AEB6-9ED64D5EA3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3454"/>
          </a:xfrm>
          <a:prstGeom prst="rect">
            <a:avLst/>
          </a:prstGeom>
        </p:spPr>
      </p:pic>
      <p:sp>
        <p:nvSpPr>
          <p:cNvPr id="2" name="Title 1">
            <a:extLst>
              <a:ext uri="{FF2B5EF4-FFF2-40B4-BE49-F238E27FC236}">
                <a16:creationId xmlns:a16="http://schemas.microsoft.com/office/drawing/2014/main" id="{74BA1DE7-2C7B-4B41-9597-61740C019E21}"/>
              </a:ext>
            </a:extLst>
          </p:cNvPr>
          <p:cNvSpPr>
            <a:spLocks noGrp="1"/>
          </p:cNvSpPr>
          <p:nvPr>
            <p:ph type="ctrTitle"/>
          </p:nvPr>
        </p:nvSpPr>
        <p:spPr>
          <a:xfrm>
            <a:off x="3171184" y="885554"/>
            <a:ext cx="6718554" cy="4149724"/>
          </a:xfrm>
        </p:spPr>
        <p:txBody>
          <a:bodyPr anchor="ctr">
            <a:normAutofit/>
          </a:bodyPr>
          <a:lstStyle/>
          <a:p>
            <a:pPr algn="ctr"/>
            <a:r>
              <a:rPr lang="el-GR" sz="4400" b="1" dirty="0" err="1"/>
              <a:t>Συμβουλεσ</a:t>
            </a:r>
            <a:r>
              <a:rPr lang="el-GR" sz="4400" b="1" dirty="0"/>
              <a:t> για την </a:t>
            </a:r>
            <a:r>
              <a:rPr lang="el-GR" sz="4400" b="1" dirty="0" err="1"/>
              <a:t>δημιουργια</a:t>
            </a:r>
            <a:r>
              <a:rPr lang="el-GR" sz="4400" b="1" dirty="0"/>
              <a:t> </a:t>
            </a:r>
            <a:r>
              <a:rPr lang="el-GR" sz="4400" b="1" dirty="0" err="1"/>
              <a:t>υποστηρικτικων</a:t>
            </a:r>
            <a:r>
              <a:rPr lang="el-GR" sz="4400" b="1" dirty="0"/>
              <a:t> </a:t>
            </a:r>
            <a:r>
              <a:rPr lang="el-GR" sz="4400" b="1" dirty="0" err="1"/>
              <a:t>σχεσεων</a:t>
            </a:r>
            <a:br>
              <a:rPr lang="el-GR" sz="4400" b="1" dirty="0"/>
            </a:br>
            <a:endParaRPr lang="en-IE" sz="4200" b="1" dirty="0">
              <a:solidFill>
                <a:schemeClr val="bg1">
                  <a:lumMod val="95000"/>
                  <a:lumOff val="5000"/>
                </a:schemeClr>
              </a:solidFill>
            </a:endParaRPr>
          </a:p>
        </p:txBody>
      </p:sp>
      <p:pic>
        <p:nvPicPr>
          <p:cNvPr id="3" name="Ήχος 2">
            <a:hlinkClick r:id="" action="ppaction://media"/>
            <a:extLst>
              <a:ext uri="{FF2B5EF4-FFF2-40B4-BE49-F238E27FC236}">
                <a16:creationId xmlns:a16="http://schemas.microsoft.com/office/drawing/2014/main" id="{1393F5F0-767E-4CBB-B815-F3FB30F441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130048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625"/>
    </mc:Choice>
    <mc:Fallback xmlns="">
      <p:transition spd="slow" advTm="7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735696"/>
            <a:ext cx="8229600" cy="922114"/>
          </a:xfrm>
        </p:spPr>
        <p:txBody>
          <a:bodyPr>
            <a:normAutofit fontScale="90000"/>
          </a:bodyPr>
          <a:lstStyle/>
          <a:p>
            <a:r>
              <a:rPr lang="el-GR" b="1" dirty="0" err="1"/>
              <a:t>Συμβουλεσ</a:t>
            </a:r>
            <a:r>
              <a:rPr lang="el-GR" b="1" dirty="0"/>
              <a:t> για την </a:t>
            </a:r>
            <a:r>
              <a:rPr lang="el-GR" b="1" dirty="0" err="1"/>
              <a:t>δημιουργια</a:t>
            </a:r>
            <a:r>
              <a:rPr lang="el-GR" b="1" dirty="0"/>
              <a:t> </a:t>
            </a:r>
            <a:r>
              <a:rPr lang="el-GR" b="1" dirty="0" err="1"/>
              <a:t>υποστηρικτικων</a:t>
            </a:r>
            <a:r>
              <a:rPr lang="el-GR" b="1" dirty="0"/>
              <a:t> </a:t>
            </a:r>
            <a:r>
              <a:rPr lang="el-GR" b="1" dirty="0" err="1"/>
              <a:t>σχεσεων</a:t>
            </a:r>
            <a:r>
              <a:rPr lang="el-GR" sz="3600" b="1" dirty="0"/>
              <a:t>  </a:t>
            </a:r>
            <a:r>
              <a:rPr lang="en-IE" sz="3600" b="1" dirty="0"/>
              <a:t>(1)</a:t>
            </a:r>
            <a:endParaRPr lang="en-IE" sz="3600"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847850" y="2339292"/>
            <a:ext cx="8229600" cy="3840162"/>
          </a:xfrm>
        </p:spPr>
        <p:txBody>
          <a:bodyPr vert="horz" lIns="91440" tIns="45720" rIns="91440" bIns="45720" rtlCol="0" anchor="t">
            <a:normAutofit fontScale="92500" lnSpcReduction="10000"/>
          </a:bodyPr>
          <a:lstStyle/>
          <a:p>
            <a:pPr marL="0" indent="0">
              <a:buNone/>
            </a:pPr>
            <a:r>
              <a:rPr lang="el-GR" sz="1800" b="1" dirty="0"/>
              <a:t>Καλλιέργεια σχέσεων ανάμεσα σε συνομήλικους</a:t>
            </a:r>
            <a:endParaRPr lang="en-IE" sz="1800" b="1" dirty="0"/>
          </a:p>
          <a:p>
            <a:pPr marL="514350" indent="-514350">
              <a:buFont typeface="+mj-lt"/>
              <a:buAutoNum type="arabicPeriod"/>
            </a:pPr>
            <a:r>
              <a:rPr lang="el-GR" sz="1800" dirty="0"/>
              <a:t>Ενθαρρύνετε την συνεργασία με βάση τα κοινά ενδιαφέροντα και τις δεξιότητες αντί για τους καθιερωμένους κοινωνικούς κύκλους. Όταν ένα μέλος από τον κύκλο σας ζητάει βοήθεια ,  δώστε στους συνομηλίκους  του την ευκαιρία να προσφέρουν εθελοντικά τις δικές τους γνώσεις και  την εμπειρία τους.</a:t>
            </a:r>
          </a:p>
          <a:p>
            <a:pPr marL="514350" indent="-514350">
              <a:buFont typeface="+mj-lt"/>
              <a:buAutoNum type="arabicPeriod"/>
            </a:pPr>
            <a:r>
              <a:rPr lang="el-GR" sz="1800" dirty="0"/>
              <a:t>Όταν αναθέτεται ομαδικές εργασίες, να  παρέχεται υποστήριξη για διαδικτυακή συνεργασία όπου οι εκπαιδευόμενοι μπορούν να μοιράζονται τις εργασίες τους.</a:t>
            </a:r>
          </a:p>
          <a:p>
            <a:pPr marL="514350" indent="-514350">
              <a:buFont typeface="+mj-lt"/>
              <a:buAutoNum type="arabicPeriod"/>
            </a:pPr>
            <a:r>
              <a:rPr lang="el-GR" sz="1800" dirty="0"/>
              <a:t>Να μιλάτε ανοιχτά για τα ενδιαφέροντα τους, καθώς αποτελεί ένα τρόπο να καλλιεργήσετε την εμπιστοσύνη και να δημιουργήσετε μια σχέση. Η αφιέρωση χρόνου για να μαθαίνετε και να ακούτε τους εκπαιδευόμενους σας μπορεί επίσης να αποτελέσει υπόδειγμα για την σημαντικότητα της μάθησης από συνομήλικους.</a:t>
            </a:r>
          </a:p>
          <a:p>
            <a:pPr marL="514350" indent="-514350">
              <a:buNone/>
            </a:pPr>
            <a:endParaRPr lang="en-IE" sz="1800" dirty="0"/>
          </a:p>
        </p:txBody>
      </p:sp>
      <p:pic>
        <p:nvPicPr>
          <p:cNvPr id="4" name="Ήχος 3">
            <a:hlinkClick r:id="" action="ppaction://media"/>
            <a:extLst>
              <a:ext uri="{FF2B5EF4-FFF2-40B4-BE49-F238E27FC236}">
                <a16:creationId xmlns:a16="http://schemas.microsoft.com/office/drawing/2014/main" id="{8BBC3E0F-8403-4ADF-8C2E-C8985B1EEA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78663639"/>
      </p:ext>
    </p:extLst>
  </p:cSld>
  <p:clrMapOvr>
    <a:masterClrMapping/>
  </p:clrMapOvr>
  <mc:AlternateContent xmlns:mc="http://schemas.openxmlformats.org/markup-compatibility/2006" xmlns:p14="http://schemas.microsoft.com/office/powerpoint/2010/main">
    <mc:Choice Requires="p14">
      <p:transition spd="slow" p14:dur="2000" advTm="106608"/>
    </mc:Choice>
    <mc:Fallback xmlns="">
      <p:transition spd="slow" advTm="106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31A20AD-DF31-48EB-9B5C-95EA7012D0A3}"/>
              </a:ext>
            </a:extLst>
          </p:cNvPr>
          <p:cNvSpPr>
            <a:spLocks noGrp="1"/>
          </p:cNvSpPr>
          <p:nvPr>
            <p:ph type="title"/>
          </p:nvPr>
        </p:nvSpPr>
        <p:spPr>
          <a:xfrm>
            <a:off x="1894996" y="401444"/>
            <a:ext cx="9684377" cy="747790"/>
          </a:xfrm>
        </p:spPr>
        <p:txBody>
          <a:bodyPr/>
          <a:lstStyle/>
          <a:p>
            <a:r>
              <a:rPr lang="el-GR" dirty="0" err="1"/>
              <a:t>Στοχος</a:t>
            </a:r>
            <a:r>
              <a:rPr lang="el-GR" dirty="0"/>
              <a:t> του </a:t>
            </a:r>
            <a:r>
              <a:rPr lang="en-US" dirty="0"/>
              <a:t>webinar</a:t>
            </a:r>
            <a:endParaRPr lang="el-GR" dirty="0"/>
          </a:p>
        </p:txBody>
      </p:sp>
      <p:sp>
        <p:nvSpPr>
          <p:cNvPr id="3" name="Θέση περιεχομένου 2">
            <a:extLst>
              <a:ext uri="{FF2B5EF4-FFF2-40B4-BE49-F238E27FC236}">
                <a16:creationId xmlns:a16="http://schemas.microsoft.com/office/drawing/2014/main" id="{9007E290-0343-448D-9D2C-7A1C6B2BED41}"/>
              </a:ext>
            </a:extLst>
          </p:cNvPr>
          <p:cNvSpPr>
            <a:spLocks noGrp="1"/>
          </p:cNvSpPr>
          <p:nvPr>
            <p:ph idx="1"/>
          </p:nvPr>
        </p:nvSpPr>
        <p:spPr>
          <a:xfrm>
            <a:off x="1894996" y="1325561"/>
            <a:ext cx="9722225" cy="4465640"/>
          </a:xfrm>
        </p:spPr>
        <p:txBody>
          <a:bodyPr vert="horz" lIns="91440" tIns="45720" rIns="91440" bIns="45720" rtlCol="0" anchor="t">
            <a:normAutofit/>
          </a:bodyPr>
          <a:lstStyle/>
          <a:p>
            <a:r>
              <a:rPr lang="el-GR" sz="1800" dirty="0">
                <a:latin typeface="TW Cen MT"/>
              </a:rPr>
              <a:t>Το </a:t>
            </a:r>
            <a:r>
              <a:rPr lang="en-US" sz="1800" dirty="0">
                <a:latin typeface="TW Cen MT"/>
              </a:rPr>
              <a:t>webinar </a:t>
            </a:r>
            <a:r>
              <a:rPr lang="el-GR" sz="1800" dirty="0">
                <a:latin typeface="TW Cen MT"/>
              </a:rPr>
              <a:t> θα παρέχει τις γνώσεις και τις δεξιότητες που είναι απαραίτητες για τη διευκόλυνση της διαδικτυακής μάθησης, συμπεριλαμβανομένης της καλής κατανόησης των παιδαγωγικών εννοιών και θεωριών μάθησης  που αποτελούν τα θεμέλια της «συνδεδεμένης μάθησης», όπως η συνεργατική, διανεμημένη,  διερευνητική  και πειραματική μάθηση.</a:t>
            </a:r>
            <a:endParaRPr lang="en-US" sz="1800" dirty="0">
              <a:latin typeface="TW Cen MT"/>
            </a:endParaRPr>
          </a:p>
          <a:p>
            <a:r>
              <a:rPr lang="el-GR" sz="1800" dirty="0">
                <a:latin typeface="+mj-lt"/>
              </a:rPr>
              <a:t> Ωστόσο, προκειμένου να διασφαλιστεί η αποτελεσματική εργασία με άτομα με χαμηλές επιδόσεις, η κατάρτιση περιλαμβάνει ορισμένες ενότητες, που είναι ειδικά αφιερωμένες στην κάλυψη των αναγκών αυτής της ομάδας στόχου.</a:t>
            </a:r>
          </a:p>
          <a:p>
            <a:r>
              <a:rPr lang="el-GR" sz="1800" dirty="0">
                <a:latin typeface="+mj-lt"/>
              </a:rPr>
              <a:t>Πιο συγκεκριμένα, αυτές οι ενότητες περιλαμβάνουν μεθόδους ενδυνάμωσης και ανάπτυξης μαθησιακών ικανοτήτων σε ενήλικες απομακρυσμένους από την μάθηση.</a:t>
            </a:r>
          </a:p>
          <a:p>
            <a:pPr>
              <a:buNone/>
            </a:pPr>
            <a:endParaRPr lang="el-GR" sz="1800" dirty="0"/>
          </a:p>
        </p:txBody>
      </p:sp>
      <p:pic>
        <p:nvPicPr>
          <p:cNvPr id="5" name="Ήχος 4">
            <a:hlinkClick r:id="" action="ppaction://media"/>
            <a:extLst>
              <a:ext uri="{FF2B5EF4-FFF2-40B4-BE49-F238E27FC236}">
                <a16:creationId xmlns:a16="http://schemas.microsoft.com/office/drawing/2014/main" id="{9C31C3A7-1619-4EB4-B8F8-11EF0724C8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59479429"/>
      </p:ext>
    </p:extLst>
  </p:cSld>
  <p:clrMapOvr>
    <a:masterClrMapping/>
  </p:clrMapOvr>
  <mc:AlternateContent xmlns:mc="http://schemas.openxmlformats.org/markup-compatibility/2006" xmlns:p14="http://schemas.microsoft.com/office/powerpoint/2010/main">
    <mc:Choice Requires="p14">
      <p:transition spd="slow" p14:dur="2000" advTm="53860"/>
    </mc:Choice>
    <mc:Fallback xmlns="">
      <p:transition spd="slow" advTm="53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735696"/>
            <a:ext cx="8229600" cy="922114"/>
          </a:xfrm>
        </p:spPr>
        <p:txBody>
          <a:bodyPr>
            <a:normAutofit fontScale="90000"/>
          </a:bodyPr>
          <a:lstStyle/>
          <a:p>
            <a:r>
              <a:rPr lang="el-GR" b="1" dirty="0" err="1"/>
              <a:t>Συμβουλεσ</a:t>
            </a:r>
            <a:r>
              <a:rPr lang="el-GR" b="1" dirty="0"/>
              <a:t> για την </a:t>
            </a:r>
            <a:r>
              <a:rPr lang="el-GR" b="1" dirty="0" err="1"/>
              <a:t>δημιουργια</a:t>
            </a:r>
            <a:r>
              <a:rPr lang="el-GR" b="1" dirty="0"/>
              <a:t> </a:t>
            </a:r>
            <a:r>
              <a:rPr lang="el-GR" b="1" dirty="0" err="1"/>
              <a:t>υποστηρικτικων</a:t>
            </a:r>
            <a:r>
              <a:rPr lang="el-GR" b="1" dirty="0"/>
              <a:t> </a:t>
            </a:r>
            <a:r>
              <a:rPr lang="el-GR" b="1" dirty="0" err="1"/>
              <a:t>σχεσεων</a:t>
            </a:r>
            <a:r>
              <a:rPr lang="el-GR" sz="3600" b="1" dirty="0"/>
              <a:t>  </a:t>
            </a:r>
            <a:r>
              <a:rPr lang="en-IE" sz="3600" b="1" dirty="0"/>
              <a:t>(2)</a:t>
            </a:r>
            <a:endParaRPr lang="en-IE" sz="3600"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81200" y="1973917"/>
            <a:ext cx="8229600" cy="4148387"/>
          </a:xfrm>
        </p:spPr>
        <p:txBody>
          <a:bodyPr vert="horz" lIns="91440" tIns="45720" rIns="91440" bIns="45720" rtlCol="0" anchor="t">
            <a:normAutofit fontScale="92500" lnSpcReduction="20000"/>
          </a:bodyPr>
          <a:lstStyle/>
          <a:p>
            <a:pPr marL="514350" indent="-514350">
              <a:buNone/>
            </a:pPr>
            <a:r>
              <a:rPr lang="el-GR" sz="1800" dirty="0"/>
              <a:t>Δημιουργείστε έναν ασφαλή χώρο</a:t>
            </a:r>
          </a:p>
          <a:p>
            <a:pPr marL="514350" indent="-514350">
              <a:buFont typeface="+mj-lt"/>
              <a:buAutoNum type="arabicPeriod"/>
            </a:pPr>
            <a:r>
              <a:rPr lang="el-GR" sz="1800" dirty="0"/>
              <a:t>Η αντιμετώπιση των εκπαιδευόμενων με σεβασμό, δίνοντας τους χώρο να εκφράσουν τα συναισθήματα τους χωρίς κριτική και η πραγματική ακρόαση τους είναι πολύ πιθανό να  τους βοηθάει να νιώθουν ασφάλεια και υποστήριξη.</a:t>
            </a:r>
          </a:p>
          <a:p>
            <a:pPr marL="514350" indent="-514350">
              <a:buFont typeface="+mj-lt"/>
              <a:buAutoNum type="arabicPeriod"/>
            </a:pPr>
            <a:r>
              <a:rPr lang="el-GR" sz="1800" dirty="0"/>
              <a:t>Ρωτήστε τους εκπαιδευόμενους σας τι χρειάζονται από εσάς για να αισθάνονται πιο άνετα και να είστε πρόθυμοι  να πραγματοποιήσετε αυτές τις αλλαγές. Είναι πιο εύκολο να  τους  μεσολαβήσετε  ένα σημείο εισόδου, αν γνωρίζετε τι τους αρέσει και πως μαθαίνουν καλύτερα.</a:t>
            </a:r>
          </a:p>
          <a:p>
            <a:pPr marL="514350" indent="-514350">
              <a:buFont typeface="+mj-lt"/>
              <a:buAutoNum type="arabicPeriod"/>
            </a:pPr>
            <a:r>
              <a:rPr lang="el-GR" sz="1800" dirty="0"/>
              <a:t>Επιτρέψτε πολλαπλούς  τρόπους συνεισφοράς, ωστόσο να είστε πρόθυμοι να αφήσετε  τους μαθητευόμενους σας να παρατηρούν,  όταν θα νιώθουν πιο άνετα. Η ισορροπία της έντασης  μεταξύ του να θέλεις κάποιος να συμμετέχει και  να θέλεις να του δώσεις χώρο να συμμετάσχει είναι πρόκληση αλλά μπορεί να χτίσει την εμπιστοσύνη.</a:t>
            </a:r>
          </a:p>
        </p:txBody>
      </p:sp>
      <p:pic>
        <p:nvPicPr>
          <p:cNvPr id="4" name="Ήχος 3">
            <a:hlinkClick r:id="" action="ppaction://media"/>
            <a:extLst>
              <a:ext uri="{FF2B5EF4-FFF2-40B4-BE49-F238E27FC236}">
                <a16:creationId xmlns:a16="http://schemas.microsoft.com/office/drawing/2014/main" id="{D5350641-4038-4085-BB4D-5D6BB7E0BD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64726547"/>
      </p:ext>
    </p:extLst>
  </p:cSld>
  <p:clrMapOvr>
    <a:masterClrMapping/>
  </p:clrMapOvr>
  <mc:AlternateContent xmlns:mc="http://schemas.openxmlformats.org/markup-compatibility/2006" xmlns:p14="http://schemas.microsoft.com/office/powerpoint/2010/main">
    <mc:Choice Requires="p14">
      <p:transition spd="slow" p14:dur="2000" advTm="81183"/>
    </mc:Choice>
    <mc:Fallback xmlns="">
      <p:transition spd="slow" advTm="81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735696"/>
            <a:ext cx="8229600" cy="922114"/>
          </a:xfrm>
        </p:spPr>
        <p:txBody>
          <a:bodyPr>
            <a:normAutofit fontScale="90000"/>
          </a:bodyPr>
          <a:lstStyle/>
          <a:p>
            <a:r>
              <a:rPr lang="el-GR" sz="3600" b="1" dirty="0"/>
              <a:t> </a:t>
            </a:r>
            <a:r>
              <a:rPr lang="el-GR" b="1" dirty="0" err="1"/>
              <a:t>Συμβουλεσ</a:t>
            </a:r>
            <a:r>
              <a:rPr lang="el-GR" b="1" dirty="0"/>
              <a:t> για την </a:t>
            </a:r>
            <a:r>
              <a:rPr lang="el-GR" b="1" dirty="0" err="1"/>
              <a:t>δημιουργια</a:t>
            </a:r>
            <a:r>
              <a:rPr lang="el-GR" b="1" dirty="0"/>
              <a:t> </a:t>
            </a:r>
            <a:r>
              <a:rPr lang="el-GR" b="1" dirty="0" err="1"/>
              <a:t>υποστηρικτικων</a:t>
            </a:r>
            <a:r>
              <a:rPr lang="el-GR" b="1" dirty="0"/>
              <a:t> </a:t>
            </a:r>
            <a:r>
              <a:rPr lang="el-GR" b="1" dirty="0" err="1"/>
              <a:t>σχεσεων</a:t>
            </a:r>
            <a:r>
              <a:rPr lang="el-GR" sz="3600" b="1" dirty="0"/>
              <a:t> </a:t>
            </a:r>
            <a:r>
              <a:rPr lang="en-IE" sz="3600" b="1" dirty="0"/>
              <a:t>(3)</a:t>
            </a:r>
            <a:endParaRPr lang="en-IE" sz="3600"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81200" y="2022635"/>
            <a:ext cx="8229600" cy="3655227"/>
          </a:xfrm>
        </p:spPr>
        <p:txBody>
          <a:bodyPr vert="horz" lIns="91440" tIns="45720" rIns="91440" bIns="45720" rtlCol="0" anchor="t">
            <a:normAutofit fontScale="92500"/>
          </a:bodyPr>
          <a:lstStyle/>
          <a:p>
            <a:pPr marL="0" indent="0">
              <a:buNone/>
            </a:pPr>
            <a:r>
              <a:rPr lang="el-GR" sz="1800" b="1" dirty="0"/>
              <a:t>Δουλέψτε ανοιχτά και με κοινό σκοπό</a:t>
            </a:r>
          </a:p>
          <a:p>
            <a:pPr marL="514350" indent="-514350">
              <a:buFont typeface="+mj-lt"/>
              <a:buAutoNum type="arabicPeriod"/>
            </a:pPr>
            <a:r>
              <a:rPr lang="el-GR" sz="1800" dirty="0"/>
              <a:t>Οι διαδικτυακές κοινότητες μπορούν να αποτελέσουν σημαντικό μέρος των ομάδων των εκπαιδευόμενων σας. Επιτρέψτε κάποια εξωτερική διαμοίραση.</a:t>
            </a:r>
          </a:p>
          <a:p>
            <a:pPr marL="514350" indent="-514350">
              <a:buFont typeface="+mj-lt"/>
              <a:buAutoNum type="arabicPeriod"/>
            </a:pPr>
            <a:r>
              <a:rPr lang="el-GR" sz="1800"/>
              <a:t>Μία παρουσίαση στο τέλος του μαθήματος μπορεί να πραγματοποιηθεί  σε ένα </a:t>
            </a:r>
            <a:r>
              <a:rPr lang="el-GR" sz="1800" dirty="0"/>
              <a:t>αυθεντικό κοινό από φίλους, οικογένεια, εκπαιδευτές, υπεύθυνους χάραξης πολιτικής, και την κοινότητα, εμπνέοντας την δια βίου αφοσίωση των πολιτών.</a:t>
            </a:r>
          </a:p>
          <a:p>
            <a:pPr marL="514350" indent="-514350">
              <a:buFont typeface="+mj-lt"/>
              <a:buAutoNum type="arabicPeriod"/>
            </a:pPr>
            <a:r>
              <a:rPr lang="el-GR" sz="1800" dirty="0"/>
              <a:t>Κατά την καλλιέργεια του κοινού σκοπού, μπορεί να είναι χρήσιμο να υπάρχει ένα συνεργατικό έργο ή εκδήλωση που θα ενθαρρύνει τους εκπαιδευόμενους να εργαστούν για ένα κοινό στόχο, επιτρέποντας τους να θέτουν και να αναθεωρούν τους ομαδικούς στόχους.</a:t>
            </a:r>
          </a:p>
        </p:txBody>
      </p:sp>
      <p:pic>
        <p:nvPicPr>
          <p:cNvPr id="4" name="Ήχος 3">
            <a:hlinkClick r:id="" action="ppaction://media"/>
            <a:extLst>
              <a:ext uri="{FF2B5EF4-FFF2-40B4-BE49-F238E27FC236}">
                <a16:creationId xmlns:a16="http://schemas.microsoft.com/office/drawing/2014/main" id="{2A4CC701-02EC-4658-B2C6-C567EBDBB1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34000878"/>
      </p:ext>
    </p:extLst>
  </p:cSld>
  <p:clrMapOvr>
    <a:masterClrMapping/>
  </p:clrMapOvr>
  <mc:AlternateContent xmlns:mc="http://schemas.openxmlformats.org/markup-compatibility/2006" xmlns:p14="http://schemas.microsoft.com/office/powerpoint/2010/main">
    <mc:Choice Requires="p14">
      <p:transition spd="slow" p14:dur="2000" advTm="51195"/>
    </mc:Choice>
    <mc:Fallback xmlns="">
      <p:transition spd="slow" advTm="51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932F1-B50D-4388-97A9-28DD373BB4AE}"/>
              </a:ext>
            </a:extLst>
          </p:cNvPr>
          <p:cNvSpPr>
            <a:spLocks noGrp="1"/>
          </p:cNvSpPr>
          <p:nvPr>
            <p:ph type="title"/>
          </p:nvPr>
        </p:nvSpPr>
        <p:spPr>
          <a:xfrm>
            <a:off x="1761892" y="2163336"/>
            <a:ext cx="3869000" cy="2531327"/>
          </a:xfrm>
        </p:spPr>
        <p:txBody>
          <a:bodyPr>
            <a:normAutofit/>
          </a:bodyPr>
          <a:lstStyle/>
          <a:p>
            <a:r>
              <a:rPr lang="el-GR" sz="3200" b="1" dirty="0" err="1"/>
              <a:t>Συμβουλεσ</a:t>
            </a:r>
            <a:r>
              <a:rPr lang="el-GR" sz="3200" b="1" dirty="0"/>
              <a:t> για την </a:t>
            </a:r>
            <a:r>
              <a:rPr lang="el-GR" sz="3200" b="1" dirty="0" err="1"/>
              <a:t>συνδεση</a:t>
            </a:r>
            <a:r>
              <a:rPr lang="el-GR" sz="3200" b="1" dirty="0"/>
              <a:t> με </a:t>
            </a:r>
            <a:r>
              <a:rPr lang="el-GR" sz="3200" b="1" dirty="0" err="1"/>
              <a:t>μελλοντικεσ</a:t>
            </a:r>
            <a:r>
              <a:rPr lang="el-GR" sz="3200" b="1" dirty="0"/>
              <a:t> </a:t>
            </a:r>
            <a:r>
              <a:rPr lang="el-GR" sz="3200" b="1" dirty="0" err="1"/>
              <a:t>ευκαιριεσ</a:t>
            </a:r>
            <a:br>
              <a:rPr lang="el-GR" sz="3200" b="1" dirty="0"/>
            </a:br>
            <a:endParaRPr lang="en-US" sz="3200" dirty="0">
              <a:solidFill>
                <a:srgbClr val="FFFFFF"/>
              </a:solidFill>
            </a:endParaRPr>
          </a:p>
        </p:txBody>
      </p:sp>
      <p:pic>
        <p:nvPicPr>
          <p:cNvPr id="4" name="Graphic 3">
            <a:extLst>
              <a:ext uri="{FF2B5EF4-FFF2-40B4-BE49-F238E27FC236}">
                <a16:creationId xmlns:a16="http://schemas.microsoft.com/office/drawing/2014/main" id="{12154ECC-0031-40A6-BF8D-1656CB29B1F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62446" y="645719"/>
            <a:ext cx="5629554" cy="5566562"/>
          </a:xfrm>
          <a:prstGeom prst="rect">
            <a:avLst/>
          </a:prstGeom>
        </p:spPr>
      </p:pic>
      <p:pic>
        <p:nvPicPr>
          <p:cNvPr id="5" name="Ήχος 4">
            <a:hlinkClick r:id="" action="ppaction://media"/>
            <a:extLst>
              <a:ext uri="{FF2B5EF4-FFF2-40B4-BE49-F238E27FC236}">
                <a16:creationId xmlns:a16="http://schemas.microsoft.com/office/drawing/2014/main" id="{E971540F-7073-434D-9215-9A5CCDA138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027028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323"/>
    </mc:Choice>
    <mc:Fallback xmlns="">
      <p:transition spd="slow" advTm="7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731836"/>
            <a:ext cx="8229600" cy="922114"/>
          </a:xfrm>
        </p:spPr>
        <p:txBody>
          <a:bodyPr>
            <a:normAutofit fontScale="90000"/>
          </a:bodyPr>
          <a:lstStyle/>
          <a:p>
            <a:r>
              <a:rPr lang="el-GR" b="1" dirty="0" err="1"/>
              <a:t>Συμβουλεσ</a:t>
            </a:r>
            <a:r>
              <a:rPr lang="el-GR" b="1" dirty="0"/>
              <a:t> για την </a:t>
            </a:r>
            <a:r>
              <a:rPr lang="el-GR" b="1" dirty="0" err="1"/>
              <a:t>συνδεση</a:t>
            </a:r>
            <a:r>
              <a:rPr lang="el-GR" b="1" dirty="0"/>
              <a:t> με </a:t>
            </a:r>
            <a:r>
              <a:rPr lang="el-GR" b="1" dirty="0" err="1"/>
              <a:t>μελλοντικεσ</a:t>
            </a:r>
            <a:r>
              <a:rPr lang="el-GR" b="1" dirty="0"/>
              <a:t> </a:t>
            </a:r>
            <a:r>
              <a:rPr lang="el-GR" b="1" dirty="0" err="1"/>
              <a:t>ευκαιριεσ</a:t>
            </a:r>
            <a:r>
              <a:rPr lang="el-GR" b="1" dirty="0"/>
              <a:t> (1)</a:t>
            </a:r>
            <a:endParaRPr lang="en-IE" sz="3600"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81200" y="1890445"/>
            <a:ext cx="8229600" cy="4235719"/>
          </a:xfrm>
        </p:spPr>
        <p:txBody>
          <a:bodyPr vert="horz" lIns="91440" tIns="45720" rIns="91440" bIns="45720" rtlCol="0" anchor="t">
            <a:normAutofit lnSpcReduction="10000"/>
          </a:bodyPr>
          <a:lstStyle/>
          <a:p>
            <a:pPr marL="0" indent="0">
              <a:buNone/>
            </a:pPr>
            <a:r>
              <a:rPr lang="el-GR" sz="1800" b="1" dirty="0"/>
              <a:t>Μεταφράστε τις διδαχθείσες δεξιότητες</a:t>
            </a:r>
            <a:endParaRPr lang="el-GR" sz="1800" dirty="0"/>
          </a:p>
          <a:p>
            <a:pPr marL="514350" indent="-514350">
              <a:buFont typeface="+mj-lt"/>
              <a:buAutoNum type="arabicPeriod"/>
            </a:pPr>
            <a:r>
              <a:rPr lang="el-GR" sz="1800" dirty="0"/>
              <a:t>Συχνά οι νέοι μας εκπαιδευόμενοι δεν γνωρίζουν την γλώσσα που χρειάζονται για να μεταφράσουν αυτά που έχουν μάθει σε άλλα περιβάλλοντα.  Δώστε τους τη γλώσσα που μπορούν να χρησιμοποιήσουν σε ένα βιογραφικό ή όταν μιλούν με άλλους για τις δεξιότητες τους.</a:t>
            </a:r>
            <a:endParaRPr lang="el-GR" sz="1800" dirty="0">
              <a:solidFill>
                <a:srgbClr val="FF0000"/>
              </a:solidFill>
            </a:endParaRPr>
          </a:p>
          <a:p>
            <a:pPr marL="514350" indent="-514350">
              <a:buFont typeface="+mj-lt"/>
              <a:buAutoNum type="arabicPeriod"/>
            </a:pPr>
            <a:r>
              <a:rPr lang="el-GR" sz="1800"/>
              <a:t>Αν κάποιος από τους εκπαιδευόμενους είναι ιδιαίτερα ενθουσιασμένος με </a:t>
            </a:r>
            <a:r>
              <a:rPr lang="el-GR" sz="1800" dirty="0"/>
              <a:t>ένα θέμα ή μια δεξιότητα, καλέστε πιθανούς μέντορες ή επαγγελματίες για να αποτυπώσουν πως ένα ενδιαφέρον μπορεί να μετατραπεί σε</a:t>
            </a:r>
            <a:r>
              <a:rPr lang="en-US" sz="1800" dirty="0"/>
              <a:t> </a:t>
            </a:r>
            <a:r>
              <a:rPr lang="el-GR" sz="1800" dirty="0"/>
              <a:t>ένα πιθανό μονοπάτι.</a:t>
            </a:r>
          </a:p>
          <a:p>
            <a:pPr marL="514350" indent="-514350">
              <a:buFont typeface="+mj-lt"/>
              <a:buAutoNum type="arabicPeriod"/>
            </a:pPr>
            <a:r>
              <a:rPr lang="el-GR" sz="1800"/>
              <a:t>Να είστε ειλικρινής σχετικά με την δική σας πορεία στην καριέρα σας, τις </a:t>
            </a:r>
            <a:r>
              <a:rPr lang="el-GR" sz="1800" dirty="0"/>
              <a:t>δυσκολίες και τις επιτυχίες. Φροντίστε να λάβετε υπόψη τους τρόπους με τους οποίους το προνόμιο σας μπορεί να έχει μειώσει τα εμπόδια σε εσάς.</a:t>
            </a:r>
            <a:endParaRPr lang="en-IE" sz="1800" dirty="0"/>
          </a:p>
        </p:txBody>
      </p:sp>
      <p:pic>
        <p:nvPicPr>
          <p:cNvPr id="4" name="Ήχος 3">
            <a:hlinkClick r:id="" action="ppaction://media"/>
            <a:extLst>
              <a:ext uri="{FF2B5EF4-FFF2-40B4-BE49-F238E27FC236}">
                <a16:creationId xmlns:a16="http://schemas.microsoft.com/office/drawing/2014/main" id="{6ACC0FAA-606E-4B67-999D-061B47ACFE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66843367"/>
      </p:ext>
    </p:extLst>
  </p:cSld>
  <p:clrMapOvr>
    <a:masterClrMapping/>
  </p:clrMapOvr>
  <mc:AlternateContent xmlns:mc="http://schemas.openxmlformats.org/markup-compatibility/2006" xmlns:p14="http://schemas.microsoft.com/office/powerpoint/2010/main">
    <mc:Choice Requires="p14">
      <p:transition spd="slow" p14:dur="2000" advTm="79465"/>
    </mc:Choice>
    <mc:Fallback xmlns="">
      <p:transition spd="slow" advTm="79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731836"/>
            <a:ext cx="8229600" cy="922114"/>
          </a:xfrm>
        </p:spPr>
        <p:txBody>
          <a:bodyPr>
            <a:normAutofit fontScale="90000"/>
          </a:bodyPr>
          <a:lstStyle/>
          <a:p>
            <a:r>
              <a:rPr lang="el-GR" sz="3600" b="1" dirty="0"/>
              <a:t> </a:t>
            </a:r>
            <a:r>
              <a:rPr lang="el-GR" b="1" dirty="0" err="1"/>
              <a:t>Συμβουλεσ</a:t>
            </a:r>
            <a:r>
              <a:rPr lang="el-GR" b="1" dirty="0"/>
              <a:t> για την </a:t>
            </a:r>
            <a:r>
              <a:rPr lang="el-GR" b="1" dirty="0" err="1"/>
              <a:t>συνδεση</a:t>
            </a:r>
            <a:r>
              <a:rPr lang="el-GR" b="1" dirty="0"/>
              <a:t> με </a:t>
            </a:r>
            <a:r>
              <a:rPr lang="el-GR" b="1" dirty="0" err="1"/>
              <a:t>μελλοντικεσ</a:t>
            </a:r>
            <a:r>
              <a:rPr lang="el-GR" b="1" dirty="0"/>
              <a:t> </a:t>
            </a:r>
            <a:r>
              <a:rPr lang="el-GR" b="1" dirty="0" err="1"/>
              <a:t>ευκαιριεσ</a:t>
            </a:r>
            <a:r>
              <a:rPr lang="el-GR" sz="3600" b="1" dirty="0"/>
              <a:t> </a:t>
            </a:r>
            <a:r>
              <a:rPr lang="en-IE" sz="3600" b="1" dirty="0"/>
              <a:t>(2)</a:t>
            </a:r>
            <a:endParaRPr lang="en-IE" sz="3600"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81200" y="2126751"/>
            <a:ext cx="8229600" cy="3999413"/>
          </a:xfrm>
        </p:spPr>
        <p:txBody>
          <a:bodyPr vert="horz" lIns="91440" tIns="45720" rIns="91440" bIns="45720" rtlCol="0" anchor="t">
            <a:normAutofit/>
          </a:bodyPr>
          <a:lstStyle/>
          <a:p>
            <a:pPr marL="0" indent="0">
              <a:buNone/>
            </a:pPr>
            <a:r>
              <a:rPr lang="el-GR" sz="1800" b="1" dirty="0"/>
              <a:t>Διεύρυνση των πλαισίων μάθησης</a:t>
            </a:r>
            <a:endParaRPr lang="en-IE" sz="1800" b="1" dirty="0"/>
          </a:p>
          <a:p>
            <a:pPr marL="514350" indent="-514350">
              <a:buFont typeface="+mj-lt"/>
              <a:buAutoNum type="arabicPeriod"/>
            </a:pPr>
            <a:r>
              <a:rPr lang="el-GR" sz="1800" dirty="0"/>
              <a:t>Εξετάστε κατά πόσο η απονομή ψηφιακών σημάτων για την αναγνώριση των ατομικών δεξιοτήτων μπορεί να χρησιμοποιηθεί με νόημα για την επικοινωνία μιας συνδεδεμένης πορείας μαθησιακών εμπειριών.</a:t>
            </a:r>
          </a:p>
          <a:p>
            <a:pPr marL="514350" indent="-514350">
              <a:buFont typeface="+mj-lt"/>
              <a:buAutoNum type="arabicPeriod"/>
            </a:pPr>
            <a:r>
              <a:rPr lang="el-GR" sz="1800"/>
              <a:t> Υποστηρίξτε την ενασχόληση των πολιτών  μέσω διαδικτυακών κοινοτήτων και ψηφιακού </a:t>
            </a:r>
            <a:r>
              <a:rPr lang="el-GR" sz="1800" dirty="0"/>
              <a:t>ακτιβισμού, βοηθώντας τους εκπαιδευόμενους να χρησιμοποιούν τη φωνή τους  για να επηρεάσουν θέματα που τους απασχολούν.</a:t>
            </a:r>
            <a:endParaRPr lang="en-IE" sz="1800" dirty="0"/>
          </a:p>
        </p:txBody>
      </p:sp>
      <p:pic>
        <p:nvPicPr>
          <p:cNvPr id="4" name="Ήχος 3">
            <a:hlinkClick r:id="" action="ppaction://media"/>
            <a:extLst>
              <a:ext uri="{FF2B5EF4-FFF2-40B4-BE49-F238E27FC236}">
                <a16:creationId xmlns:a16="http://schemas.microsoft.com/office/drawing/2014/main" id="{C9EBC300-8CA0-45B1-B10B-E15E85552E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33869543"/>
      </p:ext>
    </p:extLst>
  </p:cSld>
  <p:clrMapOvr>
    <a:masterClrMapping/>
  </p:clrMapOvr>
  <mc:AlternateContent xmlns:mc="http://schemas.openxmlformats.org/markup-compatibility/2006" xmlns:p14="http://schemas.microsoft.com/office/powerpoint/2010/main">
    <mc:Choice Requires="p14">
      <p:transition spd="slow" p14:dur="2000" advTm="47722"/>
    </mc:Choice>
    <mc:Fallback xmlns="">
      <p:transition spd="slow" advTm="47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4BBE5-810D-4B79-9A79-F2499E0890D0}"/>
              </a:ext>
            </a:extLst>
          </p:cNvPr>
          <p:cNvSpPr>
            <a:spLocks noGrp="1"/>
          </p:cNvSpPr>
          <p:nvPr>
            <p:ph type="title"/>
          </p:nvPr>
        </p:nvSpPr>
        <p:spPr>
          <a:xfrm>
            <a:off x="1981200" y="731836"/>
            <a:ext cx="8229600" cy="922114"/>
          </a:xfrm>
        </p:spPr>
        <p:txBody>
          <a:bodyPr>
            <a:normAutofit fontScale="90000"/>
          </a:bodyPr>
          <a:lstStyle/>
          <a:p>
            <a:r>
              <a:rPr lang="el-GR" sz="3600" b="1" dirty="0"/>
              <a:t> </a:t>
            </a:r>
            <a:r>
              <a:rPr lang="el-GR" b="1" dirty="0" err="1"/>
              <a:t>Συμβουλεσ</a:t>
            </a:r>
            <a:r>
              <a:rPr lang="el-GR" b="1" dirty="0"/>
              <a:t> για την </a:t>
            </a:r>
            <a:r>
              <a:rPr lang="el-GR" b="1" dirty="0" err="1"/>
              <a:t>συνδεση</a:t>
            </a:r>
            <a:r>
              <a:rPr lang="el-GR" b="1" dirty="0"/>
              <a:t> με </a:t>
            </a:r>
            <a:r>
              <a:rPr lang="el-GR" b="1" dirty="0" err="1"/>
              <a:t>μελλοντικεσ</a:t>
            </a:r>
            <a:r>
              <a:rPr lang="el-GR" b="1" dirty="0"/>
              <a:t> </a:t>
            </a:r>
            <a:r>
              <a:rPr lang="el-GR" b="1" dirty="0" err="1"/>
              <a:t>ευκαιριεσ</a:t>
            </a:r>
            <a:r>
              <a:rPr lang="el-GR" b="1" dirty="0"/>
              <a:t> </a:t>
            </a:r>
            <a:r>
              <a:rPr lang="en-IE" sz="3600" b="1" dirty="0"/>
              <a:t>(3)</a:t>
            </a:r>
            <a:endParaRPr lang="en-IE" sz="3600" dirty="0"/>
          </a:p>
        </p:txBody>
      </p:sp>
      <p:sp>
        <p:nvSpPr>
          <p:cNvPr id="3" name="Content Placeholder 2">
            <a:extLst>
              <a:ext uri="{FF2B5EF4-FFF2-40B4-BE49-F238E27FC236}">
                <a16:creationId xmlns:a16="http://schemas.microsoft.com/office/drawing/2014/main" id="{42532B5B-5F5D-464C-B4F6-51D6658A9336}"/>
              </a:ext>
            </a:extLst>
          </p:cNvPr>
          <p:cNvSpPr>
            <a:spLocks noGrp="1"/>
          </p:cNvSpPr>
          <p:nvPr>
            <p:ph idx="1"/>
          </p:nvPr>
        </p:nvSpPr>
        <p:spPr>
          <a:xfrm>
            <a:off x="1981200" y="2169883"/>
            <a:ext cx="8905335" cy="3999413"/>
          </a:xfrm>
        </p:spPr>
        <p:txBody>
          <a:bodyPr vert="horz" lIns="91440" tIns="45720" rIns="91440" bIns="45720" rtlCol="0" anchor="t">
            <a:normAutofit lnSpcReduction="10000"/>
          </a:bodyPr>
          <a:lstStyle/>
          <a:p>
            <a:pPr marL="0" indent="0">
              <a:buNone/>
            </a:pPr>
            <a:r>
              <a:rPr lang="el-GR" sz="1800" b="1" dirty="0"/>
              <a:t>Δημιουργείστε ευκαιρίες για συνεργασίες</a:t>
            </a:r>
          </a:p>
          <a:p>
            <a:pPr marL="514350" indent="-514350">
              <a:buFont typeface="+mj-lt"/>
              <a:buAutoNum type="arabicPeriod"/>
            </a:pPr>
            <a:r>
              <a:rPr lang="el-GR" sz="1800" dirty="0"/>
              <a:t>Διερευνήστε  πως μπορείτε να δώσετε πλεονεκτήματα και υποστήριξη για  την εργασία των εκπαιδευόμενων σας εκτός των συγκεκριμένων δραστηριοτήτων που βασίζονται στο έργο.</a:t>
            </a:r>
          </a:p>
          <a:p>
            <a:pPr marL="514350" indent="-514350">
              <a:buFont typeface="+mj-lt"/>
              <a:buAutoNum type="arabicPeriod"/>
            </a:pPr>
            <a:r>
              <a:rPr lang="el-GR" sz="1800" dirty="0"/>
              <a:t> Ενθαρρύνετε την συνεργασία μεταξύ των εκπαιδευτικών, κοινοτικών οργανώσεων και οικογενειακών δικτύων για καλύτερη σύνδεση των εκπαιδευόμενων μας με τις υπάρχουσες ευκαιρίες.</a:t>
            </a:r>
            <a:endParaRPr lang="en-IE" sz="1800" dirty="0"/>
          </a:p>
          <a:p>
            <a:pPr marL="514350" indent="-514350">
              <a:buFont typeface="+mj-lt"/>
              <a:buAutoNum type="arabicPeriod"/>
            </a:pPr>
            <a:r>
              <a:rPr lang="el-GR" sz="1800" dirty="0"/>
              <a:t>Καλλιεργείστε σχέσεις με άτομα μέσα σε άλλα περιβάλλοντα μάθησης και σε άλλους τομείς ενδιαφέροντος. Προσκαλέστε αυτούς τους εταίρους να συν- διευθύνουν μία συνεδρία μαζί σας ή να έρθουν να γνωρίσουν τους εκπαιδευόμενους σας ως ένας τρόπος να τους βοηθήσετε να κάνουν νέες διασυνδέσεις.</a:t>
            </a:r>
            <a:endParaRPr lang="en-IE" sz="1800" dirty="0"/>
          </a:p>
        </p:txBody>
      </p:sp>
      <p:pic>
        <p:nvPicPr>
          <p:cNvPr id="8" name="Ήχος 7">
            <a:hlinkClick r:id="" action="ppaction://media"/>
            <a:extLst>
              <a:ext uri="{FF2B5EF4-FFF2-40B4-BE49-F238E27FC236}">
                <a16:creationId xmlns:a16="http://schemas.microsoft.com/office/drawing/2014/main" id="{E18FC74C-ED88-4EBB-B5F8-D605DC5613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10145668"/>
      </p:ext>
    </p:extLst>
  </p:cSld>
  <p:clrMapOvr>
    <a:masterClrMapping/>
  </p:clrMapOvr>
  <mc:AlternateContent xmlns:mc="http://schemas.openxmlformats.org/markup-compatibility/2006" xmlns:p14="http://schemas.microsoft.com/office/powerpoint/2010/main">
    <mc:Choice Requires="p14">
      <p:transition spd="slow" p14:dur="2000" advTm="70737"/>
    </mc:Choice>
    <mc:Fallback xmlns="">
      <p:transition spd="slow" advTm="70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79943-432B-4E17-8AA7-AB21A62305CB}"/>
              </a:ext>
            </a:extLst>
          </p:cNvPr>
          <p:cNvSpPr>
            <a:spLocks noGrp="1"/>
          </p:cNvSpPr>
          <p:nvPr>
            <p:ph type="ctrTitle"/>
          </p:nvPr>
        </p:nvSpPr>
        <p:spPr/>
        <p:txBody>
          <a:bodyPr>
            <a:normAutofit fontScale="90000"/>
          </a:bodyPr>
          <a:lstStyle/>
          <a:p>
            <a:pPr algn="ctr"/>
            <a:r>
              <a:rPr lang="el-GR" sz="4400" dirty="0">
                <a:latin typeface="Calibri"/>
                <a:ea typeface="Calibri" panose="020F0502020204030204" pitchFamily="34" charset="0"/>
                <a:cs typeface="Times New Roman"/>
              </a:rPr>
              <a:t>Σας </a:t>
            </a:r>
            <a:r>
              <a:rPr lang="el-GR" sz="4400" err="1">
                <a:latin typeface="Calibri"/>
                <a:ea typeface="Calibri" panose="020F0502020204030204" pitchFamily="34" charset="0"/>
                <a:cs typeface="Times New Roman"/>
              </a:rPr>
              <a:t>ευχαριστουμε</a:t>
            </a:r>
            <a:r>
              <a:rPr lang="el-GR" sz="4400" dirty="0">
                <a:latin typeface="Calibri"/>
                <a:ea typeface="Calibri" panose="020F0502020204030204" pitchFamily="34" charset="0"/>
                <a:cs typeface="Times New Roman"/>
              </a:rPr>
              <a:t> </a:t>
            </a:r>
            <a:r>
              <a:rPr lang="el-GR" sz="4400" err="1">
                <a:latin typeface="Calibri"/>
                <a:ea typeface="Calibri" panose="020F0502020204030204" pitchFamily="34" charset="0"/>
                <a:cs typeface="Times New Roman"/>
              </a:rPr>
              <a:t>πολυ</a:t>
            </a:r>
            <a:r>
              <a:rPr lang="el-GR" sz="4400" dirty="0">
                <a:latin typeface="Calibri"/>
                <a:ea typeface="Calibri" panose="020F0502020204030204" pitchFamily="34" charset="0"/>
                <a:cs typeface="Times New Roman"/>
              </a:rPr>
              <a:t> που </a:t>
            </a:r>
            <a:r>
              <a:rPr lang="el-GR" sz="4400">
                <a:latin typeface="Calibri"/>
                <a:ea typeface="Calibri" panose="020F0502020204030204" pitchFamily="34" charset="0"/>
                <a:cs typeface="Times New Roman"/>
              </a:rPr>
              <a:t>παρακολουθησατε!!</a:t>
            </a:r>
            <a:br>
              <a:rPr lang="en-US" sz="4400" dirty="0">
                <a:latin typeface="Calibri" panose="020F0502020204030204" pitchFamily="34" charset="0"/>
                <a:ea typeface="Calibri" panose="020F0502020204030204" pitchFamily="34" charset="0"/>
                <a:cs typeface="Times New Roman" panose="02020603050405020304" pitchFamily="18" charset="0"/>
              </a:rPr>
            </a:br>
            <a:br>
              <a:rPr lang="en-US" sz="44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5" name="Image 4">
            <a:extLst>
              <a:ext uri="{FF2B5EF4-FFF2-40B4-BE49-F238E27FC236}">
                <a16:creationId xmlns:a16="http://schemas.microsoft.com/office/drawing/2014/main" id="{7482B00F-CE68-4598-B543-2D3D8ACBE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306637"/>
            <a:ext cx="6096000" cy="3429000"/>
          </a:xfrm>
          <a:prstGeom prst="rect">
            <a:avLst/>
          </a:prstGeom>
          <a:effectLst>
            <a:softEdge rad="101600"/>
          </a:effectLst>
        </p:spPr>
      </p:pic>
      <p:pic>
        <p:nvPicPr>
          <p:cNvPr id="8" name="Ήχος 7">
            <a:hlinkClick r:id="" action="ppaction://media"/>
            <a:extLst>
              <a:ext uri="{FF2B5EF4-FFF2-40B4-BE49-F238E27FC236}">
                <a16:creationId xmlns:a16="http://schemas.microsoft.com/office/drawing/2014/main" id="{57264D2B-CE90-4077-A7C6-7E080339B3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10121246"/>
      </p:ext>
    </p:extLst>
  </p:cSld>
  <p:clrMapOvr>
    <a:masterClrMapping/>
  </p:clrMapOvr>
  <mc:AlternateContent xmlns:mc="http://schemas.openxmlformats.org/markup-compatibility/2006" xmlns:p14="http://schemas.microsoft.com/office/powerpoint/2010/main">
    <mc:Choice Requires="p14">
      <p:transition spd="slow" p14:dur="2000" advTm="9900"/>
    </mc:Choice>
    <mc:Fallback xmlns="">
      <p:transition spd="slow" advTm="9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B38C7CD-BFB6-4590-BAEE-D5B7A235A9E0}"/>
              </a:ext>
            </a:extLst>
          </p:cNvPr>
          <p:cNvSpPr>
            <a:spLocks noGrp="1"/>
          </p:cNvSpPr>
          <p:nvPr>
            <p:ph type="title"/>
          </p:nvPr>
        </p:nvSpPr>
        <p:spPr>
          <a:xfrm>
            <a:off x="1894996" y="359221"/>
            <a:ext cx="9684377" cy="834181"/>
          </a:xfrm>
        </p:spPr>
        <p:txBody>
          <a:bodyPr/>
          <a:lstStyle/>
          <a:p>
            <a:r>
              <a:rPr lang="el-GR" dirty="0" err="1"/>
              <a:t>περιεχομενο</a:t>
            </a:r>
            <a:endParaRPr lang="el-GR" dirty="0"/>
          </a:p>
        </p:txBody>
      </p:sp>
      <p:sp>
        <p:nvSpPr>
          <p:cNvPr id="3" name="Θέση περιεχομένου 2">
            <a:extLst>
              <a:ext uri="{FF2B5EF4-FFF2-40B4-BE49-F238E27FC236}">
                <a16:creationId xmlns:a16="http://schemas.microsoft.com/office/drawing/2014/main" id="{5218B390-1DB6-415E-9179-8C4DB5A77389}"/>
              </a:ext>
            </a:extLst>
          </p:cNvPr>
          <p:cNvSpPr>
            <a:spLocks noGrp="1"/>
          </p:cNvSpPr>
          <p:nvPr>
            <p:ph idx="1"/>
          </p:nvPr>
        </p:nvSpPr>
        <p:spPr>
          <a:xfrm>
            <a:off x="1808732" y="1604901"/>
            <a:ext cx="9722225" cy="4572000"/>
          </a:xfrm>
        </p:spPr>
        <p:txBody>
          <a:bodyPr vert="horz" lIns="91440" tIns="45720" rIns="91440" bIns="45720" rtlCol="0" anchor="t">
            <a:normAutofit/>
          </a:bodyPr>
          <a:lstStyle/>
          <a:p>
            <a:r>
              <a:rPr lang="el-GR" sz="1800" dirty="0">
                <a:latin typeface="TW Cen MT"/>
              </a:rPr>
              <a:t>Το </a:t>
            </a:r>
            <a:r>
              <a:rPr lang="en-US" sz="1800" dirty="0">
                <a:latin typeface="TW Cen MT"/>
              </a:rPr>
              <a:t>webinar </a:t>
            </a:r>
            <a:r>
              <a:rPr lang="el-GR" sz="1800" dirty="0">
                <a:latin typeface="TW Cen MT"/>
              </a:rPr>
              <a:t>περιλαμβάνει μια σειρά από ενότητες όπως</a:t>
            </a:r>
            <a:r>
              <a:rPr lang="fr-FR" sz="1800" dirty="0">
                <a:latin typeface="TW Cen MT"/>
              </a:rPr>
              <a:t>:</a:t>
            </a:r>
            <a:endParaRPr lang="el-GR" sz="1800" dirty="0">
              <a:ea typeface="+mn-lt"/>
              <a:cs typeface="+mn-lt"/>
            </a:endParaRPr>
          </a:p>
          <a:p>
            <a:pPr lvl="1">
              <a:buFont typeface="Wingdings" panose="05000000000000000000" pitchFamily="2" charset="2"/>
              <a:buChar char="Ø"/>
            </a:pPr>
            <a:r>
              <a:rPr lang="el-GR" sz="1800" dirty="0">
                <a:latin typeface="TW Cen MT"/>
              </a:rPr>
              <a:t>Κατανόηση του μοντέλου </a:t>
            </a:r>
            <a:r>
              <a:rPr lang="fr-FR" sz="1800" dirty="0">
                <a:latin typeface="TW Cen MT"/>
              </a:rPr>
              <a:t> CONNECT </a:t>
            </a:r>
            <a:r>
              <a:rPr lang="el-GR" sz="1800" dirty="0">
                <a:latin typeface="TW Cen MT"/>
              </a:rPr>
              <a:t>και χρήση της πλατφόρμας </a:t>
            </a:r>
            <a:r>
              <a:rPr lang="fr-FR" sz="1800" dirty="0">
                <a:latin typeface="TW Cen MT"/>
              </a:rPr>
              <a:t>CONNECT</a:t>
            </a:r>
            <a:r>
              <a:rPr lang="el-GR" sz="1800" dirty="0">
                <a:latin typeface="TW Cen MT"/>
              </a:rPr>
              <a:t>.</a:t>
            </a:r>
            <a:endParaRPr lang="el-GR" sz="1800" dirty="0">
              <a:ea typeface="+mn-lt"/>
              <a:cs typeface="+mn-lt"/>
            </a:endParaRPr>
          </a:p>
          <a:p>
            <a:pPr lvl="1">
              <a:buFont typeface="Wingdings" panose="05000000000000000000" pitchFamily="2" charset="2"/>
              <a:buChar char="Ø"/>
            </a:pPr>
            <a:r>
              <a:rPr lang="el-GR" sz="1800" dirty="0">
                <a:latin typeface="TW Cen MT"/>
              </a:rPr>
              <a:t>Τον κύκλο μάθησης, ο οποίος εξηγεί τις 8 αρχές της συνδεδεμένης μάθησης.</a:t>
            </a:r>
          </a:p>
          <a:p>
            <a:pPr lvl="1">
              <a:buFont typeface="Wingdings" panose="05000000000000000000" pitchFamily="2" charset="2"/>
              <a:buChar char="Ø"/>
            </a:pPr>
            <a:r>
              <a:rPr lang="el-GR" sz="1800" dirty="0">
                <a:latin typeface="TW Cen MT"/>
              </a:rPr>
              <a:t>Την ενότητα με τα θέματα και τα περιεχόμενα</a:t>
            </a:r>
          </a:p>
          <a:p>
            <a:pPr lvl="1">
              <a:buFont typeface="Wingdings" panose="05000000000000000000" pitchFamily="2" charset="2"/>
              <a:buChar char="Ø"/>
            </a:pPr>
            <a:r>
              <a:rPr lang="el-GR" sz="1800" dirty="0">
                <a:latin typeface="TW Cen MT"/>
              </a:rPr>
              <a:t>Κατευθυντήριες γραμμές που εξηγούν το ρόλο σας ως συντονιστής και σας εκπαιδεύουν  ώστε να διευκολύνεται  τα προσωπικά μαθησιακά σχέδια των πολιτών που βρίσκονται μακριά από την μάθηση.</a:t>
            </a:r>
            <a:endParaRPr lang="en-US" sz="1800" dirty="0">
              <a:latin typeface="TW Cen MT"/>
            </a:endParaRPr>
          </a:p>
          <a:p>
            <a:pPr lvl="1">
              <a:buFont typeface="Wingdings" panose="05000000000000000000" pitchFamily="2" charset="2"/>
              <a:buChar char="Ø"/>
            </a:pPr>
            <a:r>
              <a:rPr lang="el-GR" sz="1800" dirty="0">
                <a:ea typeface="+mn-lt"/>
                <a:cs typeface="+mn-lt"/>
              </a:rPr>
              <a:t>Πρακτικές ασκήσεις.</a:t>
            </a:r>
          </a:p>
          <a:p>
            <a:pPr lvl="1">
              <a:buFont typeface="Wingdings" panose="05000000000000000000" pitchFamily="2" charset="2"/>
              <a:buChar char="Ø"/>
            </a:pPr>
            <a:r>
              <a:rPr lang="el-GR" sz="1800" dirty="0">
                <a:latin typeface="TW Cen MT"/>
              </a:rPr>
              <a:t>Τέλος</a:t>
            </a:r>
            <a:r>
              <a:rPr lang="en-US" sz="1800" dirty="0">
                <a:latin typeface="TW Cen MT"/>
              </a:rPr>
              <a:t>,</a:t>
            </a:r>
            <a:r>
              <a:rPr lang="el-GR" sz="1800" dirty="0">
                <a:latin typeface="TW Cen MT"/>
              </a:rPr>
              <a:t> μία μεθοδολογία που αφορά τον τρόπο ενδυνάμωσης και ανάπτυξης μαθησιακών ικανοτήτων σε άτομα με χαμηλές επιδόσεις.</a:t>
            </a:r>
            <a:r>
              <a:rPr lang="en-US" sz="1800" dirty="0">
                <a:latin typeface="TW Cen MT"/>
              </a:rPr>
              <a:t> </a:t>
            </a:r>
            <a:endParaRPr lang="el-GR" sz="1800" dirty="0"/>
          </a:p>
        </p:txBody>
      </p:sp>
      <p:pic>
        <p:nvPicPr>
          <p:cNvPr id="5" name="Ήχος 4">
            <a:hlinkClick r:id="" action="ppaction://media"/>
            <a:extLst>
              <a:ext uri="{FF2B5EF4-FFF2-40B4-BE49-F238E27FC236}">
                <a16:creationId xmlns:a16="http://schemas.microsoft.com/office/drawing/2014/main" id="{89AB5366-EF0F-476A-9174-ED8BF60F5E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01854115"/>
      </p:ext>
    </p:extLst>
  </p:cSld>
  <p:clrMapOvr>
    <a:masterClrMapping/>
  </p:clrMapOvr>
  <mc:AlternateContent xmlns:mc="http://schemas.openxmlformats.org/markup-compatibility/2006" xmlns:p14="http://schemas.microsoft.com/office/powerpoint/2010/main">
    <mc:Choice Requires="p14">
      <p:transition spd="slow" p14:dur="2000" advTm="42479"/>
    </mc:Choice>
    <mc:Fallback xmlns="">
      <p:transition spd="slow" advTm="42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7AA22-0D39-4992-B0B8-375256053DE9}"/>
              </a:ext>
            </a:extLst>
          </p:cNvPr>
          <p:cNvSpPr>
            <a:spLocks noGrp="1"/>
          </p:cNvSpPr>
          <p:nvPr>
            <p:ph type="ctrTitle"/>
          </p:nvPr>
        </p:nvSpPr>
        <p:spPr>
          <a:xfrm>
            <a:off x="1876424" y="1122363"/>
            <a:ext cx="9001126" cy="2387600"/>
          </a:xfrm>
        </p:spPr>
        <p:txBody>
          <a:bodyPr>
            <a:normAutofit/>
          </a:bodyPr>
          <a:lstStyle/>
          <a:p>
            <a:r>
              <a:rPr lang="el-GR" sz="4400" dirty="0" err="1">
                <a:effectLst/>
                <a:latin typeface="Calibri" panose="020F0502020204030204" pitchFamily="34" charset="0"/>
                <a:ea typeface="Calibri" panose="020F0502020204030204" pitchFamily="34" charset="0"/>
                <a:cs typeface="Times New Roman" panose="02020603050405020304" pitchFamily="18" charset="0"/>
              </a:rPr>
              <a:t>Εισαγωγη</a:t>
            </a:r>
            <a:r>
              <a:rPr lang="el-GR" sz="4400" dirty="0">
                <a:effectLst/>
                <a:latin typeface="Calibri" panose="020F0502020204030204" pitchFamily="34" charset="0"/>
                <a:ea typeface="Calibri" panose="020F0502020204030204" pitchFamily="34" charset="0"/>
                <a:cs typeface="Times New Roman" panose="02020603050405020304" pitchFamily="18" charset="0"/>
              </a:rPr>
              <a:t> στο </a:t>
            </a:r>
            <a:r>
              <a:rPr lang="el-GR" sz="4400" dirty="0" err="1">
                <a:effectLst/>
                <a:latin typeface="Calibri" panose="020F0502020204030204" pitchFamily="34" charset="0"/>
                <a:ea typeface="Calibri" panose="020F0502020204030204" pitchFamily="34" charset="0"/>
                <a:cs typeface="Times New Roman" panose="02020603050405020304" pitchFamily="18" charset="0"/>
              </a:rPr>
              <a:t>μοντελο</a:t>
            </a:r>
            <a:r>
              <a:rPr lang="el-GR" sz="4400" dirty="0">
                <a:effectLst/>
                <a:latin typeface="Calibri" panose="020F0502020204030204" pitchFamily="34" charset="0"/>
                <a:ea typeface="Calibri" panose="020F0502020204030204" pitchFamily="34" charset="0"/>
                <a:cs typeface="Times New Roman" panose="02020603050405020304" pitchFamily="18" charset="0"/>
              </a:rPr>
              <a:t> </a:t>
            </a:r>
            <a:r>
              <a:rPr lang="en-US" sz="4400" dirty="0">
                <a:effectLst/>
                <a:latin typeface="Calibri" panose="020F0502020204030204" pitchFamily="34" charset="0"/>
                <a:ea typeface="Calibri" panose="020F0502020204030204" pitchFamily="34" charset="0"/>
                <a:cs typeface="Times New Roman" panose="02020603050405020304" pitchFamily="18" charset="0"/>
              </a:rPr>
              <a:t> CONNECT</a:t>
            </a:r>
            <a:endParaRPr lang="en-US" dirty="0"/>
          </a:p>
        </p:txBody>
      </p:sp>
      <p:sp>
        <p:nvSpPr>
          <p:cNvPr id="4" name="Subtitle 3">
            <a:extLst>
              <a:ext uri="{FF2B5EF4-FFF2-40B4-BE49-F238E27FC236}">
                <a16:creationId xmlns:a16="http://schemas.microsoft.com/office/drawing/2014/main" id="{62298F57-FFB0-44BF-A692-80063D865A3E}"/>
              </a:ext>
            </a:extLst>
          </p:cNvPr>
          <p:cNvSpPr>
            <a:spLocks noGrp="1"/>
          </p:cNvSpPr>
          <p:nvPr>
            <p:ph type="subTitle" idx="1"/>
          </p:nvPr>
        </p:nvSpPr>
        <p:spPr/>
        <p:txBody>
          <a:bodyPr/>
          <a:lstStyle/>
          <a:p>
            <a:endParaRPr lang="en-US"/>
          </a:p>
        </p:txBody>
      </p:sp>
      <p:pic>
        <p:nvPicPr>
          <p:cNvPr id="6" name="Ήχος 5">
            <a:hlinkClick r:id="" action="ppaction://media"/>
            <a:extLst>
              <a:ext uri="{FF2B5EF4-FFF2-40B4-BE49-F238E27FC236}">
                <a16:creationId xmlns:a16="http://schemas.microsoft.com/office/drawing/2014/main" id="{E4759F8D-2C07-40AE-9C99-FA200C0B4A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42703209"/>
      </p:ext>
    </p:extLst>
  </p:cSld>
  <p:clrMapOvr>
    <a:masterClrMapping/>
  </p:clrMapOvr>
  <mc:AlternateContent xmlns:mc="http://schemas.openxmlformats.org/markup-compatibility/2006" xmlns:p14="http://schemas.microsoft.com/office/powerpoint/2010/main">
    <mc:Choice Requires="p14">
      <p:transition spd="slow" p14:dur="2000" advTm="6534"/>
    </mc:Choice>
    <mc:Fallback xmlns="">
      <p:transition spd="slow" advTm="6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64943B-7F3E-4AB1-BEDD-483B0C908F30}"/>
              </a:ext>
            </a:extLst>
          </p:cNvPr>
          <p:cNvSpPr>
            <a:spLocks noGrp="1"/>
          </p:cNvSpPr>
          <p:nvPr>
            <p:ph type="title"/>
          </p:nvPr>
        </p:nvSpPr>
        <p:spPr>
          <a:xfrm>
            <a:off x="1913794" y="347313"/>
            <a:ext cx="9684377" cy="736639"/>
          </a:xfrm>
        </p:spPr>
        <p:txBody>
          <a:bodyPr/>
          <a:lstStyle/>
          <a:p>
            <a:r>
              <a:rPr lang="el-GR" dirty="0"/>
              <a:t>Το </a:t>
            </a:r>
            <a:r>
              <a:rPr lang="el-GR" dirty="0" err="1"/>
              <a:t>μοντελο</a:t>
            </a:r>
            <a:r>
              <a:rPr lang="el-GR" dirty="0"/>
              <a:t> CONNECT </a:t>
            </a:r>
          </a:p>
        </p:txBody>
      </p:sp>
      <p:sp>
        <p:nvSpPr>
          <p:cNvPr id="3" name="Θέση περιεχομένου 2">
            <a:extLst>
              <a:ext uri="{FF2B5EF4-FFF2-40B4-BE49-F238E27FC236}">
                <a16:creationId xmlns:a16="http://schemas.microsoft.com/office/drawing/2014/main" id="{5345B141-6879-409A-90C6-D73E174C9B13}"/>
              </a:ext>
            </a:extLst>
          </p:cNvPr>
          <p:cNvSpPr>
            <a:spLocks noGrp="1"/>
          </p:cNvSpPr>
          <p:nvPr>
            <p:ph idx="1"/>
          </p:nvPr>
        </p:nvSpPr>
        <p:spPr>
          <a:xfrm>
            <a:off x="1813404" y="1717525"/>
            <a:ext cx="9684125" cy="4160839"/>
          </a:xfrm>
        </p:spPr>
        <p:txBody>
          <a:bodyPr vert="horz" lIns="91440" tIns="45720" rIns="91440" bIns="45720" rtlCol="0" anchor="t">
            <a:normAutofit/>
          </a:bodyPr>
          <a:lstStyle/>
          <a:p>
            <a:pPr>
              <a:buNone/>
            </a:pPr>
            <a:endParaRPr lang="el-GR" sz="1800" dirty="0">
              <a:ea typeface="+mn-lt"/>
              <a:cs typeface="+mn-lt"/>
            </a:endParaRPr>
          </a:p>
          <a:p>
            <a:r>
              <a:rPr lang="el-GR" sz="1800" dirty="0">
                <a:ea typeface="+mn-lt"/>
                <a:cs typeface="+mn-lt"/>
              </a:rPr>
              <a:t>Το έργο </a:t>
            </a:r>
            <a:r>
              <a:rPr lang="en-US" sz="1800" dirty="0">
                <a:ea typeface="+mn-lt"/>
                <a:cs typeface="+mn-lt"/>
              </a:rPr>
              <a:t>CONNECT </a:t>
            </a:r>
            <a:r>
              <a:rPr lang="el-GR" sz="1800" dirty="0">
                <a:ea typeface="+mn-lt"/>
                <a:cs typeface="+mn-lt"/>
              </a:rPr>
              <a:t>επικεντρώθηκε στην ιδέα της συνδεδεμένης μάθησης, η οποία συνδυάζει  τα προσωπικά ενδιαφέροντα, τις υποστηρικτικές σχέσεις και τις ευκαιρίες</a:t>
            </a:r>
            <a:r>
              <a:rPr lang="en-US" sz="1800" dirty="0">
                <a:ea typeface="+mn-lt"/>
                <a:cs typeface="+mn-lt"/>
              </a:rPr>
              <a:t> </a:t>
            </a:r>
            <a:r>
              <a:rPr lang="el-GR" sz="1800" dirty="0">
                <a:ea typeface="+mn-lt"/>
                <a:cs typeface="+mn-lt"/>
              </a:rPr>
              <a:t>μάθησης. </a:t>
            </a:r>
            <a:endParaRPr lang="fr-FR" sz="1800" dirty="0">
              <a:ea typeface="+mn-lt"/>
              <a:cs typeface="+mn-lt"/>
            </a:endParaRPr>
          </a:p>
          <a:p>
            <a:r>
              <a:rPr lang="el-GR" sz="1800" dirty="0">
                <a:ea typeface="+mn-lt"/>
                <a:cs typeface="+mn-lt"/>
              </a:rPr>
              <a:t>Η συνδεδεμένη μάθηση αξιοποιεί την άφθονη προσβασιμότητα σε πληροφορίες και κοινωνικές διασυνδέσεις ώστε να ασπαστεί την ποικιλομορφία των μαθητευομένων και των ενδιαφερόντων τους.</a:t>
            </a:r>
            <a:endParaRPr lang="fr-FR" sz="1800" dirty="0">
              <a:ea typeface="+mn-lt"/>
              <a:cs typeface="+mn-lt"/>
            </a:endParaRPr>
          </a:p>
        </p:txBody>
      </p:sp>
      <p:pic>
        <p:nvPicPr>
          <p:cNvPr id="9" name="Ήχος 8">
            <a:hlinkClick r:id="" action="ppaction://media"/>
            <a:extLst>
              <a:ext uri="{FF2B5EF4-FFF2-40B4-BE49-F238E27FC236}">
                <a16:creationId xmlns:a16="http://schemas.microsoft.com/office/drawing/2014/main" id="{051FFE82-090B-4029-AC53-789F96029D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40875980"/>
      </p:ext>
    </p:extLst>
  </p:cSld>
  <p:clrMapOvr>
    <a:masterClrMapping/>
  </p:clrMapOvr>
  <mc:AlternateContent xmlns:mc="http://schemas.openxmlformats.org/markup-compatibility/2006" xmlns:p14="http://schemas.microsoft.com/office/powerpoint/2010/main">
    <mc:Choice Requires="p14">
      <p:transition spd="slow" p14:dur="2000" advTm="28223"/>
    </mc:Choice>
    <mc:Fallback xmlns="">
      <p:transition spd="slow" advTm="28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Template>
  <TotalTime>0</TotalTime>
  <Words>4568</Words>
  <Application>Microsoft Office PowerPoint</Application>
  <PresentationFormat>Breitbild</PresentationFormat>
  <Paragraphs>263</Paragraphs>
  <Slides>66</Slides>
  <Notes>2</Notes>
  <HiddenSlides>0</HiddenSlides>
  <MMClips>66</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66</vt:i4>
      </vt:variant>
    </vt:vector>
  </HeadingPairs>
  <TitlesOfParts>
    <vt:vector size="73" baseType="lpstr">
      <vt:lpstr>Arial</vt:lpstr>
      <vt:lpstr>Calibri</vt:lpstr>
      <vt:lpstr>Segoe UI</vt:lpstr>
      <vt:lpstr>TW Cen MT</vt:lpstr>
      <vt:lpstr>TW Cen MT</vt:lpstr>
      <vt:lpstr>Wingdings</vt:lpstr>
      <vt:lpstr>Circuit</vt:lpstr>
      <vt:lpstr>Μαθαινω στην καλλιθεα</vt:lpstr>
      <vt:lpstr>παρουσιαση Του webinar</vt:lpstr>
      <vt:lpstr>PowerPoint-Präsentation</vt:lpstr>
      <vt:lpstr>Η ΠΛΑΤΦΟΡΜΑ «ΜΑΘΑΙΝΩ ΣΤΗΝ ΚΑΛΛΙΘΕΑ»</vt:lpstr>
      <vt:lpstr>Συντονιστες</vt:lpstr>
      <vt:lpstr>Στοχος του webinar</vt:lpstr>
      <vt:lpstr>περιεχομενο</vt:lpstr>
      <vt:lpstr>Εισαγωγη στο μοντελο  CONNECT</vt:lpstr>
      <vt:lpstr>Το μοντελο CONNECT </vt:lpstr>
      <vt:lpstr>Δια βιου μαθηση</vt:lpstr>
      <vt:lpstr>Ψηφιακοσ αλφαβητισμοσ</vt:lpstr>
      <vt:lpstr>Οικοσυστημα μαθησησ</vt:lpstr>
      <vt:lpstr> συνδεδεμενη μαθηση και πολεισ που μαθαινουν</vt:lpstr>
      <vt:lpstr>παρουσιαση τησ πλατφΟρμασ και των εργαλείων τησ. </vt:lpstr>
      <vt:lpstr>πλατφορμεσ</vt:lpstr>
      <vt:lpstr>Η ΠΛΑΤΦΟΡΜΑ «ΜΑΘΑΙΝΩ ΣΤΗΝ ΚΑΛΛΙΘΕΑ»</vt:lpstr>
      <vt:lpstr>Τα εργαλεια </vt:lpstr>
      <vt:lpstr>Η ροη ειδησεων </vt:lpstr>
      <vt:lpstr>Τα μελη </vt:lpstr>
      <vt:lpstr>Οι ομαδεσ</vt:lpstr>
      <vt:lpstr>Εκπαιδευτικοι οργανισμοι και προγραμματα</vt:lpstr>
      <vt:lpstr>Ο μαθησιακοσ κυκλοσ  (8 αρχεσ τησ συνδεδεμενησ μαθησησ).</vt:lpstr>
      <vt:lpstr>Οι θεμελιωδεισ αρχεσ</vt:lpstr>
      <vt:lpstr>Διαδραστικοτητα και συνεργασια</vt:lpstr>
      <vt:lpstr>Οι εκπαιδευομενοι δεν είναι μονοι τουσ</vt:lpstr>
      <vt:lpstr> πρακτικη, φτιαξτε και παρτε ιδεεσ</vt:lpstr>
      <vt:lpstr>Καθοδηγητικα βηματα δρασησ</vt:lpstr>
      <vt:lpstr>Ο εκπαιδευομενος ειναι συνδημιουργοσ</vt:lpstr>
      <vt:lpstr>Ουσιαστικη μαθηση</vt:lpstr>
      <vt:lpstr>Ο εκπαιδευόμενος επιλεγει τον στοχο</vt:lpstr>
      <vt:lpstr>Χωροσ μεικτης μαθησησ</vt:lpstr>
      <vt:lpstr>Περιεχομενα και θεματικεσ ενοτητεσ</vt:lpstr>
      <vt:lpstr>Τα θεματα</vt:lpstr>
      <vt:lpstr>Ο ρολοσ και οι αρμοδιοτητεσ του συντονιστη</vt:lpstr>
      <vt:lpstr>συντονιστησ = καποιοσ που βοηθαει να γινει κατι  </vt:lpstr>
      <vt:lpstr>Η παροχη βοηθειασ </vt:lpstr>
      <vt:lpstr>Οι ρολοι ενοσ συντονιστη</vt:lpstr>
      <vt:lpstr>Οι ρολοι ενοσ συντονιστη</vt:lpstr>
      <vt:lpstr>Καθηκοντα ενος συντονιστη</vt:lpstr>
      <vt:lpstr>Κατευθυντηριεσ γραμμεσ: διευκολυνση των προσωπικων μαθησιακων εργασιων των πολιτων που είναι απομακρυσμενοι από την μαθηση</vt:lpstr>
      <vt:lpstr>Περιβαλλον μαθησησ και συγκεντρωση</vt:lpstr>
      <vt:lpstr>Εμποδια, προοδοσ και μεθοδολογιεσ</vt:lpstr>
      <vt:lpstr>Διαφορετικοτητα, προτυπα ρολων και οφελη</vt:lpstr>
      <vt:lpstr>Πρακτικεσ ασκησεισ </vt:lpstr>
      <vt:lpstr>Δημιουργια ομαδασ </vt:lpstr>
      <vt:lpstr>Δημιουργια ομαδασ</vt:lpstr>
      <vt:lpstr>Δημιουργια ομαδασ</vt:lpstr>
      <vt:lpstr>Ανεβασμα αρθρου (μονο μελη/ συγγραφεισ)</vt:lpstr>
      <vt:lpstr>Ανεβασμα αρθρου (μονο μελη/ συγγραφεισ)</vt:lpstr>
      <vt:lpstr>Ανεβασμα αρθρου (μονο μελη/ συγγραφεισ)</vt:lpstr>
      <vt:lpstr>Αλληλεπιδραση με την ομαδα του facebook</vt:lpstr>
      <vt:lpstr>Αλληλεπιδραση στην πλατφορμα κοινωνικησ δικυωσησ του facebook</vt:lpstr>
      <vt:lpstr>Μεθοδοι ενδυναμωσησ και αναπτυξησ των μαθησιακων ικανοτητων σε ατομα με χαμηλεσ επιδοσεισ </vt:lpstr>
      <vt:lpstr>Συμβουλεσ για την διευρυνση των ενδιαφεροντων των μαθητων   </vt:lpstr>
      <vt:lpstr>Συμβουλεσ για την διευρυνση των ενδιαφεροντων των μαθητων (1)</vt:lpstr>
      <vt:lpstr> Συμβουλεσ για την διευρυνση των ενδιαφεροντων των μαθητων (2)</vt:lpstr>
      <vt:lpstr>Συμβουλεσ για την διευρυνση των ενδιαφεροντων των μαθητων (3)</vt:lpstr>
      <vt:lpstr>Συμβουλεσ για την δημιουργια υποστηρικτικων σχεσεων </vt:lpstr>
      <vt:lpstr>Συμβουλεσ για την δημιουργια υποστηρικτικων σχεσεων  (1)</vt:lpstr>
      <vt:lpstr>Συμβουλεσ για την δημιουργια υποστηρικτικων σχεσεων  (2)</vt:lpstr>
      <vt:lpstr> Συμβουλεσ για την δημιουργια υποστηρικτικων σχεσεων (3)</vt:lpstr>
      <vt:lpstr>Συμβουλεσ για την συνδεση με μελλοντικεσ ευκαιριεσ </vt:lpstr>
      <vt:lpstr>Συμβουλεσ για την συνδεση με μελλοντικεσ ευκαιριεσ (1)</vt:lpstr>
      <vt:lpstr> Συμβουλεσ για την συνδεση με μελλοντικεσ ευκαιριεσ (2)</vt:lpstr>
      <vt:lpstr> Συμβουλεσ για την συνδεση με μελλοντικεσ ευκαιριεσ (3)</vt:lpstr>
      <vt:lpstr>Σας ευχαριστουμε πολυ που παρακολουθησατε!!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O4 Training concept and materials for facilitators of Educities platforms</dc:title>
  <dc:creator>Natassa Kazantzidou</dc:creator>
  <cp:lastModifiedBy>Randy</cp:lastModifiedBy>
  <cp:revision>785</cp:revision>
  <dcterms:created xsi:type="dcterms:W3CDTF">2021-02-10T13:19:50Z</dcterms:created>
  <dcterms:modified xsi:type="dcterms:W3CDTF">2021-09-07T18:23:36Z</dcterms:modified>
</cp:coreProperties>
</file>